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9" r:id="rId23"/>
    <p:sldId id="277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7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C898-DBF3-44AF-B95B-BB2A1129B796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ADE1-5BEA-4552-B085-7B6F842E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ADE1-5BEA-4552-B085-7B6F842ED1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medbook.medicina.ru/images/430/132778/r2_76.gif&amp;pageurl=http://medbook.medicina.ru/chapter.php?id_level=430&amp;id=7129839&amp;iid=7&amp;imgwidth=350&amp;imgheight=245&amp;imgsize=835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Профилактика туберкулеза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328612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Вакцинация БЦЖ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285860"/>
            <a:ext cx="9144000" cy="586422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1" i="1" smtClean="0"/>
              <a:t> 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3999" cy="13572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Техника проведения БЦЖ</a:t>
            </a:r>
          </a:p>
        </p:txBody>
      </p:sp>
      <p:pic>
        <p:nvPicPr>
          <p:cNvPr id="44036" name="Picture 2" descr="F:\Картинки БЦЖ\300_img12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2"/>
            <a:ext cx="9143999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При правильной технике  введения образуется папула беловатого цвета размером 6-8 мм в диаметре. У новорожденных папула бывает меньше (5-6мл) через 15-20минут папула исчезает.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В истории новорожденного указывается дата вакцинации, серия, доза, контрольный номер вакцины, институт изготовитель  и цифра, указывающееся каким по счету был привит в этот день. Затем после выписки из роддома им вручают Прививочный паспорт с внесенными в него прививками, полученными в роддоме.</a:t>
            </a:r>
          </a:p>
          <a:p>
            <a:r>
              <a:rPr lang="ru-RU" b="1" i="1" dirty="0" smtClean="0"/>
              <a:t>После проведения вакцинации БЦЖ маме </a:t>
            </a:r>
            <a:r>
              <a:rPr lang="ru-RU" b="1" i="1" dirty="0" err="1" smtClean="0"/>
              <a:t>разьяснить</a:t>
            </a:r>
            <a:r>
              <a:rPr lang="ru-RU" b="1" i="1" dirty="0" smtClean="0"/>
              <a:t>, что через 4-6 недель у ребенка должна развиться местная прививочная реакция на месте введения вакцины.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Противопоказания к вакцинации БЦЖ: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latin typeface="Times New Roman" pitchFamily="18" charset="0"/>
              </a:rPr>
              <a:t>генерализованная</a:t>
            </a:r>
            <a:r>
              <a:rPr lang="ru-RU" b="1" dirty="0" smtClean="0">
                <a:latin typeface="Times New Roman" pitchFamily="18" charset="0"/>
              </a:rPr>
              <a:t> инфекция БЦЖ, выявленная у лиц первой степени родства (возможность наследственного иммунодефицита); </a:t>
            </a:r>
          </a:p>
          <a:p>
            <a:pPr algn="just"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ВИЧ/СПИД;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недоношенность – масса тела менее 2000гр. или </a:t>
            </a:r>
            <a:r>
              <a:rPr lang="ru-RU" b="1" dirty="0" err="1" smtClean="0">
                <a:latin typeface="Times New Roman" pitchFamily="18" charset="0"/>
              </a:rPr>
              <a:t>гестационный</a:t>
            </a:r>
            <a:r>
              <a:rPr lang="ru-RU" b="1" dirty="0" smtClean="0">
                <a:latin typeface="Times New Roman" pitchFamily="18" charset="0"/>
              </a:rPr>
              <a:t>    возраст менее 33 недель;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поражения ЦНС – родовые травмы с неврологической симптоматикой (среднетяжелой тяжелой степени);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Внутриутробная инфекция, сепсис новорожденных;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гемолитическая болезнь новорожденных (тяжелые и среднетяжелые формы);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</a:rPr>
              <a:t>среднетяжелые и тяжелые заболевания, сопровождающиеся субфебрильной температурой и нарушением общего состояния.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Динамика развития </a:t>
            </a:r>
            <a:r>
              <a:rPr lang="ru-RU" b="1" dirty="0" err="1" smtClean="0">
                <a:solidFill>
                  <a:srgbClr val="002060"/>
                </a:solidFill>
              </a:rPr>
              <a:t>поствакцинального</a:t>
            </a:r>
            <a:r>
              <a:rPr lang="ru-RU" b="1" dirty="0" smtClean="0">
                <a:solidFill>
                  <a:srgbClr val="002060"/>
                </a:solidFill>
              </a:rPr>
              <a:t> знака БЦЖ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через 4-6 недель у ребенка должна развиться местная прививочная реакция на месте введения вакцины : 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в 1 месяц - инфильтрат (папула) размером 5-9мм;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b="1" i="1" dirty="0" smtClean="0"/>
              <a:t> везикула, пустула (в 3 месяца),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b="1" i="1" dirty="0" smtClean="0"/>
              <a:t>корочка , которая самостоятельно отпадает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b="1" i="1" dirty="0" smtClean="0"/>
              <a:t>рубчик в 6 </a:t>
            </a:r>
            <a:r>
              <a:rPr lang="ru-RU" b="1" i="1" dirty="0" err="1" smtClean="0"/>
              <a:t>мес</a:t>
            </a:r>
            <a:endParaRPr lang="ru-RU" b="1" i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b="1" i="1" dirty="0" smtClean="0"/>
              <a:t> рубец  в 1 год(90-95%).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b="1" i="1" dirty="0" smtClean="0"/>
              <a:t>Описанные реакции являются нормой (до 1 см) и не требуют обработки никакими лекарственными средствами.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Что происходит после вакцинации БЦЖ?</a:t>
            </a:r>
            <a:endParaRPr lang="ru-RU" dirty="0"/>
          </a:p>
        </p:txBody>
      </p:sp>
      <p:pic>
        <p:nvPicPr>
          <p:cNvPr id="5" name="Рисунок 3" descr="После вакцинации БЦ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286248" cy="5429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 descr="F:\Картинки БЦЖ\5a3b8d3bb6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845844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В случаи отсутствии местной прививочной реакции (отсутствие рубчика) дети должны быть обязательно учтены и привиты (</a:t>
            </a:r>
            <a:r>
              <a:rPr lang="ru-RU" b="1" i="1" dirty="0" err="1" smtClean="0"/>
              <a:t>довакцинированы</a:t>
            </a:r>
            <a:r>
              <a:rPr lang="ru-RU" b="1" i="1" dirty="0" smtClean="0"/>
              <a:t>) повторно (только </a:t>
            </a:r>
          </a:p>
          <a:p>
            <a:pPr>
              <a:buNone/>
            </a:pPr>
            <a:r>
              <a:rPr lang="ru-RU" b="1" i="1" dirty="0" smtClean="0"/>
              <a:t>   1 раз):</a:t>
            </a:r>
          </a:p>
          <a:p>
            <a:pPr>
              <a:buNone/>
            </a:pPr>
            <a:r>
              <a:rPr lang="ru-RU" b="1" i="1" dirty="0" smtClean="0"/>
              <a:t>- через 6 месяцев без предварительной пробы Манту, через </a:t>
            </a:r>
          </a:p>
          <a:p>
            <a:pPr>
              <a:buNone/>
            </a:pPr>
            <a:r>
              <a:rPr lang="ru-RU" b="1" i="1" dirty="0" smtClean="0"/>
              <a:t> - в 1 год – при отрицательной пробе Манту.</a:t>
            </a:r>
          </a:p>
          <a:p>
            <a:r>
              <a:rPr lang="ru-RU" b="1" i="1" dirty="0" smtClean="0"/>
              <a:t>Дети, которым не была проведена вакцинация БЦЖ в родильном доме, должны вакцинироваться в детской поликлинике, при этом до 2-х месяцев вакцинация должна проводится без предварительной р. Манту, а после 2-х месяцев при отрицательной пробе Манту.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Поствакцинальные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осложнения после введения вакцины БЦЖ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i="1" dirty="0" err="1" smtClean="0">
                <a:latin typeface="Times New Roman" pitchFamily="18" charset="0"/>
              </a:rPr>
              <a:t>Поствакцинальный</a:t>
            </a:r>
            <a:r>
              <a:rPr lang="ru-RU" b="1" i="1" dirty="0" smtClean="0">
                <a:latin typeface="Times New Roman" pitchFamily="18" charset="0"/>
              </a:rPr>
              <a:t> лимфаденит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Подкожный холодный абсцесс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Келоидный рубец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Поверхностная язва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Поражение костной ткани (оститы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Осложнение БЦЖ с </a:t>
            </a:r>
            <a:r>
              <a:rPr lang="ru-RU" b="1" dirty="0" err="1" smtClean="0">
                <a:solidFill>
                  <a:srgbClr val="002060"/>
                </a:solidFill>
              </a:rPr>
              <a:t>БЦЖитиками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get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err="1" smtClean="0"/>
              <a:t>Поствакцинальные</a:t>
            </a:r>
            <a:r>
              <a:rPr lang="ru-RU" b="1" dirty="0" smtClean="0"/>
              <a:t> лимфадениты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Это увеличение региональных к месту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введения вакцины лимфатических узлов,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чаще подмышечных, появляются через 2-3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месяца.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Клинические проявления </a:t>
            </a:r>
            <a:r>
              <a:rPr lang="ru-RU" dirty="0" err="1" smtClean="0"/>
              <a:t>поствакцинальных</a:t>
            </a: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регионарных лимфаденитов бывают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различными в зависимости от фазы процесса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(инфильтрация, казеозный некроз,      кальцинация).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Специфическая профилактика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туберкулеза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Все о вакцине БЦЖ</a:t>
            </a:r>
          </a:p>
          <a:p>
            <a:r>
              <a:rPr lang="ru-RU" dirty="0" smtClean="0"/>
              <a:t>Метод введения вакцины БЦЖ</a:t>
            </a:r>
          </a:p>
          <a:p>
            <a:r>
              <a:rPr lang="ru-RU" dirty="0" smtClean="0"/>
              <a:t>Противопоказания к вакцинации БЦЖ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поствакцинального</a:t>
            </a:r>
            <a:r>
              <a:rPr lang="ru-RU" dirty="0" smtClean="0"/>
              <a:t> знака БЦЖ</a:t>
            </a:r>
          </a:p>
          <a:p>
            <a:r>
              <a:rPr lang="ru-RU" dirty="0" smtClean="0"/>
              <a:t>Осложнения вакцинации и ревакцинации БЦЖ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Подкожные холодные абсцессы (скрофулодерма)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Характеризуются образованием абсцесса,</a:t>
            </a:r>
          </a:p>
          <a:p>
            <a:pPr>
              <a:buNone/>
            </a:pPr>
            <a:r>
              <a:rPr lang="ru-RU" b="1" dirty="0" smtClean="0"/>
              <a:t>который протекает без местной</a:t>
            </a:r>
          </a:p>
          <a:p>
            <a:pPr>
              <a:buNone/>
            </a:pPr>
            <a:r>
              <a:rPr lang="ru-RU" b="1" dirty="0" smtClean="0"/>
              <a:t>температурной реакции. </a:t>
            </a:r>
          </a:p>
          <a:p>
            <a:pPr>
              <a:buNone/>
            </a:pPr>
            <a:r>
              <a:rPr lang="ru-RU" b="1" dirty="0" smtClean="0"/>
              <a:t>Развитие подкожного холодного абсцесса</a:t>
            </a:r>
          </a:p>
          <a:p>
            <a:pPr>
              <a:buNone/>
            </a:pPr>
            <a:r>
              <a:rPr lang="ru-RU" b="1" dirty="0" smtClean="0"/>
              <a:t>связано с нарушением техники введения</a:t>
            </a:r>
          </a:p>
          <a:p>
            <a:pPr>
              <a:buNone/>
            </a:pPr>
            <a:r>
              <a:rPr lang="ru-RU" b="1" dirty="0" err="1" smtClean="0"/>
              <a:t>БЦЖ,попаданием</a:t>
            </a:r>
            <a:r>
              <a:rPr lang="ru-RU" b="1" dirty="0" smtClean="0"/>
              <a:t> ее под кожу, а также с</a:t>
            </a:r>
          </a:p>
          <a:p>
            <a:pPr>
              <a:buNone/>
            </a:pPr>
            <a:r>
              <a:rPr lang="ru-RU" b="1" dirty="0" smtClean="0"/>
              <a:t>качеством прививочного материала</a:t>
            </a:r>
          </a:p>
          <a:p>
            <a:pPr>
              <a:buNone/>
            </a:pPr>
            <a:r>
              <a:rPr lang="ru-RU" b="1" dirty="0" smtClean="0"/>
              <a:t>и его дозы.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Подкожный холодный абсцесс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F:\Картинки БЦЖ\normal_DSC00265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28736"/>
            <a:ext cx="4500562" cy="5429265"/>
          </a:xfrm>
          <a:noFill/>
        </p:spPr>
      </p:pic>
      <p:pic>
        <p:nvPicPr>
          <p:cNvPr id="5" name="Рисунок 1" descr="http://salihat.com/wp-content/uploads/2010/03/getImage1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5"/>
            <a:ext cx="4643418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192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Келлоидный</a:t>
            </a:r>
            <a:r>
              <a:rPr lang="ru-RU" b="1" dirty="0" smtClean="0">
                <a:solidFill>
                  <a:srgbClr val="002060"/>
                </a:solidFill>
              </a:rPr>
              <a:t> рубец</a:t>
            </a:r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25"/>
            <a:ext cx="9143999" cy="5286375"/>
          </a:xfrm>
          <a:noFill/>
        </p:spPr>
      </p:pic>
    </p:spTree>
  </p:cSld>
  <p:clrMapOvr>
    <a:masterClrMapping/>
  </p:clrMapOvr>
  <p:transition advTm="1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Поражение костной системы (оститы)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Туберкулезный остит</a:t>
            </a:r>
            <a:endParaRPr lang="ru-RU" dirty="0"/>
          </a:p>
        </p:txBody>
      </p:sp>
      <p:pic>
        <p:nvPicPr>
          <p:cNvPr id="4" name="Picture 2" descr="C:\Users\1\Documents\100 ретнген снимков\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1600200"/>
            <a:ext cx="457203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Поверхностная язва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F:\Картинки БЦЖ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36"/>
            <a:ext cx="9144000" cy="5429264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Действия врача при выявлении </a:t>
            </a:r>
            <a:r>
              <a:rPr lang="ru-RU" b="1" dirty="0" err="1" smtClean="0">
                <a:solidFill>
                  <a:srgbClr val="002060"/>
                </a:solidFill>
              </a:rPr>
              <a:t>БЦЖитов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Подается экстренное извещение в УГСЭН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Проводится расследование каждого случая осложнения БЦЖ с участием специалистов: ПТО, ПМСП и УГСЭН.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Лечение осложнений БЦЖ</a:t>
            </a:r>
          </a:p>
          <a:p>
            <a:pPr>
              <a:buNone/>
            </a:pPr>
            <a:r>
              <a:rPr lang="ru-RU" dirty="0" smtClean="0"/>
              <a:t>   проводится по схеме, утвержденной в методических рекомендациях  за 2004 год.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Наблюдение по </a:t>
            </a:r>
            <a:r>
              <a:rPr lang="en-US" b="1" dirty="0" smtClean="0"/>
              <a:t>III</a:t>
            </a:r>
            <a:r>
              <a:rPr lang="ru-RU" b="1" dirty="0" smtClean="0"/>
              <a:t> Б ГДУ в ПТО – 1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?id=7129839&amp;tov=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оза больного с запущенным менингит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3857628"/>
            <a:ext cx="32861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9058" y="0"/>
            <a:ext cx="5214942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400" dirty="0" smtClean="0"/>
              <a:t>Иммунизация вакциной БЦЖ </a:t>
            </a:r>
            <a:r>
              <a:rPr lang="en-US" sz="2400" dirty="0" smtClean="0"/>
              <a:t>                                                                             </a:t>
            </a:r>
            <a:r>
              <a:rPr lang="ru-RU" sz="2400" dirty="0" smtClean="0"/>
              <a:t>является одной из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r>
              <a:rPr lang="en-US" sz="2400" dirty="0" smtClean="0"/>
              <a:t>                                                                                                           </a:t>
            </a:r>
            <a:r>
              <a:rPr lang="ru-RU" sz="2400" dirty="0" smtClean="0"/>
              <a:t>наиболее важных мер по </a:t>
            </a:r>
            <a:r>
              <a:rPr lang="en-US" sz="2400" dirty="0" smtClean="0"/>
              <a:t>                                                                   </a:t>
            </a:r>
            <a:r>
              <a:rPr lang="ru-RU" sz="2400" dirty="0" smtClean="0"/>
              <a:t>предупреждению туберкулеза, </a:t>
            </a:r>
            <a:r>
              <a:rPr lang="en-US" sz="2400" dirty="0" smtClean="0"/>
              <a:t>                                                       </a:t>
            </a:r>
            <a:r>
              <a:rPr lang="ru-RU" sz="2400" dirty="0" smtClean="0"/>
              <a:t>обязательна в 64 странах и  </a:t>
            </a:r>
            <a:r>
              <a:rPr lang="en-US" sz="2400" dirty="0" smtClean="0"/>
              <a:t>                                                      </a:t>
            </a:r>
            <a:r>
              <a:rPr lang="ru-RU" sz="2400" dirty="0" smtClean="0"/>
              <a:t>официально рекомендована в 118</a:t>
            </a:r>
            <a:r>
              <a:rPr lang="en-US" sz="2400" dirty="0" smtClean="0"/>
              <a:t>                                                           </a:t>
            </a:r>
            <a:r>
              <a:rPr lang="ru-RU" sz="2400" dirty="0" smtClean="0"/>
              <a:t>странах и территориях. </a:t>
            </a:r>
          </a:p>
          <a:p>
            <a:pPr>
              <a:buClr>
                <a:schemeClr val="tx1"/>
              </a:buClr>
            </a:pPr>
            <a:endParaRPr lang="ru-RU" sz="2400" dirty="0" smtClean="0"/>
          </a:p>
          <a:p>
            <a:pPr>
              <a:buClr>
                <a:schemeClr val="tx1"/>
              </a:buClr>
            </a:pPr>
            <a:endParaRPr lang="ru-RU" sz="2400" dirty="0" smtClean="0"/>
          </a:p>
          <a:p>
            <a:pPr>
              <a:buClr>
                <a:schemeClr val="tx1"/>
              </a:buClr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286124"/>
            <a:ext cx="5214942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400" dirty="0" smtClean="0"/>
              <a:t>Раннее введение вакцины БЦЖ </a:t>
            </a:r>
            <a:r>
              <a:rPr lang="en-US" sz="2400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 </a:t>
            </a:r>
            <a:r>
              <a:rPr lang="ru-RU" sz="2400" dirty="0" smtClean="0"/>
              <a:t>обеспечивает защиту от самых </a:t>
            </a:r>
            <a:r>
              <a:rPr lang="en-US" sz="2400" dirty="0" smtClean="0"/>
              <a:t>  </a:t>
            </a:r>
            <a:r>
              <a:rPr lang="ru-RU" sz="2400" dirty="0" smtClean="0"/>
              <a:t>опасных клинических форм туберкулеза </a:t>
            </a:r>
            <a:r>
              <a:rPr lang="ru-RU" sz="2400" i="1" dirty="0" smtClean="0"/>
              <a:t>(от милиарного ТБ и </a:t>
            </a:r>
            <a:r>
              <a:rPr lang="en-US" sz="2400" i="1" dirty="0" smtClean="0"/>
              <a:t> </a:t>
            </a:r>
            <a:r>
              <a:rPr lang="ru-RU" sz="2400" i="1" dirty="0" smtClean="0"/>
              <a:t>туберкулезного менингита),</a:t>
            </a:r>
            <a:r>
              <a:rPr lang="ru-RU" sz="2400" dirty="0" smtClean="0"/>
              <a:t> </a:t>
            </a:r>
            <a:r>
              <a:rPr lang="en-US" sz="2400" dirty="0" smtClean="0"/>
              <a:t>  </a:t>
            </a:r>
            <a:r>
              <a:rPr lang="ru-RU" sz="2400" dirty="0" smtClean="0"/>
              <a:t>поэтому  усилия должны быть направлены прежде всего на </a:t>
            </a:r>
            <a:r>
              <a:rPr lang="en-US" sz="2400" dirty="0" smtClean="0"/>
              <a:t> </a:t>
            </a:r>
            <a:r>
              <a:rPr lang="ru-RU" sz="2400" dirty="0" smtClean="0"/>
              <a:t>высокий охват прививками детей   </a:t>
            </a:r>
          </a:p>
          <a:p>
            <a:pPr>
              <a:buClr>
                <a:schemeClr val="tx1"/>
              </a:buClr>
            </a:pPr>
            <a:r>
              <a:rPr lang="ru-RU" sz="2400" dirty="0" smtClean="0"/>
              <a:t> </a:t>
            </a:r>
            <a:r>
              <a:rPr lang="ru-RU" sz="2400" b="1" i="1" dirty="0" smtClean="0"/>
              <a:t>в раннем возрасте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Что такое БЦЖ?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Вакцина БЦЖ представляет собой взвесь ослабленной МБТ бычьего вида 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Mycobacterium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bovis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с потерей    вирулентности для человека. </a:t>
            </a:r>
          </a:p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Имеет вид белой высушенной массы, выпускается в ампулах 20 или 40 доз. </a:t>
            </a:r>
          </a:p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К ней прилагается стандартный растворитель.</a:t>
            </a:r>
            <a:endParaRPr lang="ru-RU" b="1" dirty="0" smtClean="0"/>
          </a:p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Введение вакцины БЦЖ осуществляется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внутрикожно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в область левого плеча.</a:t>
            </a:r>
          </a:p>
          <a:p>
            <a:pPr eaLnBrk="0" hangingPunct="0"/>
            <a:endParaRPr lang="ru-RU" dirty="0"/>
          </a:p>
        </p:txBody>
      </p:sp>
      <p:pic>
        <p:nvPicPr>
          <p:cNvPr id="4" name="Рисунок 1" descr="вакцина БЦ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162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Для чего нужна прививка БЦЖ детям?</a:t>
            </a:r>
            <a:br>
              <a:rPr lang="ru-RU" b="1" i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Необходимо знать, что прививка вакциной БЦЖ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не защищает организм ребенка от последующего 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инфицирования настоящей микобактерией туберкулеза и не предотвращает на 100%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возникновение туберкулеза.</a:t>
            </a:r>
          </a:p>
          <a:p>
            <a:pPr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А нужна она для того, чтобы в организме ребенка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сформировался противотуберкулезный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иммуни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-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тет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, который позволит в последствии защитить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организм ребенка от заболевания при 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первичном инфицировании и последующих</a:t>
            </a:r>
          </a:p>
          <a:p>
            <a:pPr eaLnBrk="0" hangingPunct="0">
              <a:buNone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контактах с туберкулезной инфекцией.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Инструкция по применению вакцины БЦЖ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cs typeface="Times New Roman" pitchFamily="18" charset="0"/>
              </a:rPr>
              <a:t>Вакцину БЦЖ хранят в специально выделенной комнате, в холодильнике на 1 полке под замком. В этой же комнате проводят процесс разведения и забора вакцины в самоблокирующий шприц (индивидуальный для каждого ребенка). </a:t>
            </a:r>
          </a:p>
          <a:p>
            <a:r>
              <a:rPr lang="ru-RU" b="1" dirty="0" smtClean="0">
                <a:cs typeface="Times New Roman" pitchFamily="18" charset="0"/>
              </a:rPr>
              <a:t>Вакцинацию новорожденного проводят в утренние часы.</a:t>
            </a:r>
          </a:p>
          <a:p>
            <a:r>
              <a:rPr lang="ru-RU" b="1" dirty="0" smtClean="0"/>
              <a:t>Прививки должен проводить специально обученный медицинский персонал в лечебных - профилактических учреждениях.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Требования к вакцине БЦЖ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Препарат не подлежит применению  в случаях: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- при отсутствии или неправильно заполненной  этикетке на ампуле;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/>
              <a:t>        </a:t>
            </a:r>
            <a:r>
              <a:rPr lang="ru-RU" sz="2800" b="1" dirty="0" smtClean="0"/>
              <a:t>при истекшем  сроке годности;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- при наличии трещин и насечек на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ампуле;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- при изменении физических свойств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препарата   (изменение цвета,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сморщивание таблетки и т.д.).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Сухую вакцину разводят непосредственно перед употреблением прилагаемым стандартным  растворителем.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Растворитель должен   быть прозрачным, бесцветным и не иметь посторонних примесей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endParaRPr lang="ru-RU" sz="2800" b="1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b="1" i="1" dirty="0" smtClean="0"/>
          </a:p>
          <a:p>
            <a:pPr algn="just">
              <a:lnSpc>
                <a:spcPct val="80000"/>
              </a:lnSpc>
            </a:pPr>
            <a:r>
              <a:rPr lang="ru-RU" b="1" i="1" dirty="0" smtClean="0"/>
              <a:t>БЦЖ вакцина может быть использована только в течение 6 часов с момента разведения, поэтому на этикетке проставляется время и дата вскрытия вакцины. </a:t>
            </a:r>
          </a:p>
          <a:p>
            <a:pPr algn="just">
              <a:lnSpc>
                <a:spcPct val="80000"/>
              </a:lnSpc>
            </a:pPr>
            <a:r>
              <a:rPr lang="ru-RU" b="1" i="1" dirty="0" smtClean="0"/>
              <a:t>Разведенную вакцину необходимо предохранять от действия солнечного и дневного света (цилиндр из черной бумаги) и употреблять сразу после разведения. </a:t>
            </a:r>
          </a:p>
          <a:p>
            <a:pPr algn="just">
              <a:lnSpc>
                <a:spcPct val="90000"/>
              </a:lnSpc>
            </a:pPr>
            <a:r>
              <a:rPr lang="ru-RU" b="1" i="1" dirty="0" smtClean="0"/>
              <a:t>Неиспользованная вакцина уничтожается</a:t>
            </a:r>
          </a:p>
          <a:p>
            <a:pPr algn="just">
              <a:lnSpc>
                <a:spcPct val="90000"/>
              </a:lnSpc>
              <a:buNone/>
            </a:pPr>
            <a:r>
              <a:rPr lang="ru-RU" b="1" i="1" dirty="0" smtClean="0"/>
              <a:t>    </a:t>
            </a:r>
            <a:r>
              <a:rPr lang="ru-RU" b="1" i="1" dirty="0" err="1" smtClean="0"/>
              <a:t>кипичением</a:t>
            </a:r>
            <a:r>
              <a:rPr lang="ru-RU" b="1" i="1" dirty="0" smtClean="0"/>
              <a:t> в течение 30 минут или</a:t>
            </a:r>
          </a:p>
          <a:p>
            <a:pPr algn="just">
              <a:lnSpc>
                <a:spcPct val="90000"/>
              </a:lnSpc>
              <a:buNone/>
            </a:pPr>
            <a:r>
              <a:rPr lang="ru-RU" b="1" i="1" dirty="0" smtClean="0"/>
              <a:t>    погружением дезинфицирующий раствор на 2 часа или сжиганием в печи.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kern="0" dirty="0" smtClean="0">
                <a:solidFill>
                  <a:schemeClr val="tx2"/>
                </a:solidFill>
              </a:rPr>
              <a:t/>
            </a:r>
            <a:br>
              <a:rPr lang="ru-RU" kern="0" dirty="0" smtClean="0">
                <a:solidFill>
                  <a:schemeClr val="tx2"/>
                </a:solidFill>
              </a:rPr>
            </a:br>
            <a:r>
              <a:rPr lang="ru-RU" b="1" kern="0" dirty="0" smtClean="0">
                <a:solidFill>
                  <a:schemeClr val="tx2"/>
                </a:solidFill>
              </a:rPr>
              <a:t>Техника проведения БЦЖ</a:t>
            </a:r>
            <a:br>
              <a:rPr lang="ru-RU" b="1" kern="0" dirty="0" smtClean="0">
                <a:solidFill>
                  <a:schemeClr val="tx2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Разрешение врача на проведение </a:t>
            </a:r>
            <a:r>
              <a:rPr lang="en-US" b="1" dirty="0" smtClean="0"/>
              <a:t>V</a:t>
            </a:r>
            <a:r>
              <a:rPr lang="ru-RU" b="1" dirty="0" smtClean="0"/>
              <a:t> БЦЖ</a:t>
            </a:r>
          </a:p>
          <a:p>
            <a:r>
              <a:rPr lang="ru-RU" b="1" dirty="0" smtClean="0"/>
              <a:t>Письменное согласие матери на </a:t>
            </a:r>
            <a:r>
              <a:rPr lang="en-US" b="1" dirty="0" smtClean="0"/>
              <a:t>V</a:t>
            </a:r>
            <a:r>
              <a:rPr lang="ru-RU" b="1" dirty="0" smtClean="0"/>
              <a:t> БЦЖ</a:t>
            </a:r>
          </a:p>
          <a:p>
            <a:r>
              <a:rPr lang="ru-RU" b="1" i="1" dirty="0" smtClean="0"/>
              <a:t>Вакцину БЦЖ вводят строго </a:t>
            </a:r>
            <a:r>
              <a:rPr lang="ru-RU" b="1" i="1" dirty="0" err="1" smtClean="0"/>
              <a:t>внутрикожно</a:t>
            </a:r>
            <a:r>
              <a:rPr lang="ru-RU" b="1" i="1" dirty="0" smtClean="0"/>
              <a:t> на границе  верхней и средней трети наружной поверхности левого плеча после предварительной обработки кожи 70% спиртом.</a:t>
            </a:r>
          </a:p>
          <a:p>
            <a:r>
              <a:rPr lang="ru-RU" b="1" i="1" dirty="0" smtClean="0"/>
              <a:t>Иглу вводят срезом верх в поверхностный слой кожи. С начало вводят незначительное количество вакцины, чтобы убедиться, что игла вошла точно </a:t>
            </a:r>
            <a:r>
              <a:rPr lang="ru-RU" b="1" i="1" dirty="0" err="1" smtClean="0"/>
              <a:t>внутрикожно</a:t>
            </a:r>
            <a:r>
              <a:rPr lang="ru-RU" b="1" i="1" dirty="0" smtClean="0"/>
              <a:t>, а затем всю дозу препарата в объеме 0.05мл для детей до 1 года и в объеме 0.1 для детей старше 1года прививаемых вакцинами зарубежных стран.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1038</Words>
  <PresentationFormat>Экран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Профилактика туберкулеза</vt:lpstr>
      <vt:lpstr>Специфическая профилактика туберкулеза</vt:lpstr>
      <vt:lpstr>Слайд 3</vt:lpstr>
      <vt:lpstr> Что такое БЦЖ? </vt:lpstr>
      <vt:lpstr>Для чего нужна прививка БЦЖ детям? </vt:lpstr>
      <vt:lpstr>Инструкция по применению вакцины БЦЖ</vt:lpstr>
      <vt:lpstr>Требования к вакцине БЦЖ</vt:lpstr>
      <vt:lpstr>Слайд 8</vt:lpstr>
      <vt:lpstr> Техника проведения БЦЖ </vt:lpstr>
      <vt:lpstr>Слайд 10</vt:lpstr>
      <vt:lpstr>Слайд 11</vt:lpstr>
      <vt:lpstr>Противопоказания к вакцинации БЦЖ:</vt:lpstr>
      <vt:lpstr>Слайд 13</vt:lpstr>
      <vt:lpstr>Динамика развития поствакцинального знака БЦЖ</vt:lpstr>
      <vt:lpstr>Что происходит после вакцинации БЦЖ?</vt:lpstr>
      <vt:lpstr>Слайд 16</vt:lpstr>
      <vt:lpstr>Поствакцинальные осложнения после введения вакцины БЦЖ</vt:lpstr>
      <vt:lpstr>Осложнение БЦЖ с БЦЖитиками </vt:lpstr>
      <vt:lpstr>Поствакцинальные лимфадениты</vt:lpstr>
      <vt:lpstr>Подкожные холодные абсцессы (скрофулодерма)</vt:lpstr>
      <vt:lpstr>Подкожный холодный абсцесс</vt:lpstr>
      <vt:lpstr>Келлоидный рубец</vt:lpstr>
      <vt:lpstr>Поражение костной системы (оститы)</vt:lpstr>
      <vt:lpstr>Поверхностная язва</vt:lpstr>
      <vt:lpstr>Действия врача при выявлении БЦЖитов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туберкулеза</dc:title>
  <dc:creator>1</dc:creator>
  <cp:lastModifiedBy>Admin</cp:lastModifiedBy>
  <cp:revision>22</cp:revision>
  <dcterms:created xsi:type="dcterms:W3CDTF">2013-05-07T14:36:09Z</dcterms:created>
  <dcterms:modified xsi:type="dcterms:W3CDTF">2013-05-16T07:27:45Z</dcterms:modified>
</cp:coreProperties>
</file>