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61" r:id="rId2"/>
  </p:sldMasterIdLst>
  <p:sldIdLst>
    <p:sldId id="279" r:id="rId3"/>
    <p:sldId id="399" r:id="rId4"/>
    <p:sldId id="403" r:id="rId5"/>
    <p:sldId id="402" r:id="rId6"/>
    <p:sldId id="404" r:id="rId7"/>
    <p:sldId id="405" r:id="rId8"/>
    <p:sldId id="406" r:id="rId9"/>
    <p:sldId id="407" r:id="rId10"/>
    <p:sldId id="408" r:id="rId11"/>
    <p:sldId id="409" r:id="rId12"/>
    <p:sldId id="410" r:id="rId13"/>
    <p:sldId id="411" r:id="rId14"/>
    <p:sldId id="373" r:id="rId15"/>
    <p:sldId id="413" r:id="rId16"/>
    <p:sldId id="412" r:id="rId17"/>
    <p:sldId id="384" r:id="rId18"/>
    <p:sldId id="383" r:id="rId19"/>
  </p:sldIdLst>
  <p:sldSz cx="12192000" cy="6858000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5C3EB"/>
    <a:srgbClr val="D6CDE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964" autoAdjust="0"/>
    <p:restoredTop sz="94629" autoAdjust="0"/>
  </p:normalViewPr>
  <p:slideViewPr>
    <p:cSldViewPr snapToGrid="0">
      <p:cViewPr>
        <p:scale>
          <a:sx n="88" d="100"/>
          <a:sy n="88" d="100"/>
        </p:scale>
        <p:origin x="-1140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085259627821212E-2"/>
          <c:y val="0.25739413333474476"/>
          <c:w val="0.79732955238361214"/>
          <c:h val="0.6110643348749663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2016г</c:v>
                </c:pt>
              </c:strCache>
            </c:strRef>
          </c:tx>
          <c:dLbls>
            <c:dLbl>
              <c:idx val="1"/>
              <c:layout>
                <c:manualLayout>
                  <c:x val="-1.2311481649009623E-2"/>
                  <c:y val="-2.531645569620252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baseline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РК</c:v>
                </c:pt>
                <c:pt idx="1">
                  <c:v>Мангистауская область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52.7</c:v>
                </c:pt>
                <c:pt idx="1">
                  <c:v>59.2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2017г</c:v>
                </c:pt>
              </c:strCache>
            </c:strRef>
          </c:tx>
          <c:dLbls>
            <c:dLbl>
              <c:idx val="0"/>
              <c:layout>
                <c:manualLayout>
                  <c:x val="2.9547555957622911E-2"/>
                  <c:y val="-1.8987341772151903E-2"/>
                </c:manualLayout>
              </c:layout>
              <c:showVal val="1"/>
            </c:dLbl>
            <c:dLbl>
              <c:idx val="1"/>
              <c:layout>
                <c:manualLayout>
                  <c:x val="2.7085259627821212E-2"/>
                  <c:y val="-1.898734177215190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baseline="0">
                    <a:solidFill>
                      <a:schemeClr val="accent2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РК</c:v>
                </c:pt>
                <c:pt idx="1">
                  <c:v>Мангистауская область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52.2</c:v>
                </c:pt>
                <c:pt idx="1">
                  <c:v>55.8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2018г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4.6783630266236637E-2"/>
                  <c:y val="-1.8987341772151903E-2"/>
                </c:manualLayout>
              </c:layout>
              <c:showVal val="1"/>
            </c:dLbl>
            <c:dLbl>
              <c:idx val="1"/>
              <c:layout>
                <c:manualLayout>
                  <c:x val="6.8944297234453514E-2"/>
                  <c:y val="-3.7974683544303917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baseline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РК</c:v>
                </c:pt>
                <c:pt idx="1">
                  <c:v>Мангистауская область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48.2</c:v>
                </c:pt>
                <c:pt idx="1">
                  <c:v>53.4</c:v>
                </c:pt>
              </c:numCache>
            </c:numRef>
          </c:val>
        </c:ser>
        <c:shape val="cylinder"/>
        <c:axId val="78154752"/>
        <c:axId val="78150272"/>
        <c:axId val="0"/>
      </c:bar3DChart>
      <c:catAx>
        <c:axId val="7815475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 i="0" baseline="0">
                <a:latin typeface="Times New Roman" pitchFamily="18" charset="0"/>
              </a:defRPr>
            </a:pPr>
            <a:endParaRPr lang="ru-RU"/>
          </a:p>
        </c:txPr>
        <c:crossAx val="78150272"/>
        <c:crosses val="autoZero"/>
        <c:auto val="1"/>
        <c:lblAlgn val="ctr"/>
        <c:lblOffset val="100"/>
      </c:catAx>
      <c:valAx>
        <c:axId val="78150272"/>
        <c:scaling>
          <c:orientation val="minMax"/>
        </c:scaling>
        <c:delete val="1"/>
        <c:axPos val="l"/>
        <c:numFmt formatCode="General" sourceLinked="1"/>
        <c:tickLblPos val="nextTo"/>
        <c:crossAx val="7815475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="1" i="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6952524199392227E-2"/>
          <c:y val="0.22647691935408137"/>
          <c:w val="0.79832276969309235"/>
          <c:h val="0.6387357924276879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2016г</c:v>
                </c:pt>
              </c:strCache>
            </c:strRef>
          </c:tx>
          <c:dLbls>
            <c:dLbl>
              <c:idx val="1"/>
              <c:layout>
                <c:manualLayout>
                  <c:x val="-1.2311481649009609E-2"/>
                  <c:y val="-2.531645569620252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baseline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РК</c:v>
                </c:pt>
                <c:pt idx="1">
                  <c:v>Мангистауская область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13.4</c:v>
                </c:pt>
                <c:pt idx="1">
                  <c:v>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2017г</c:v>
                </c:pt>
              </c:strCache>
            </c:strRef>
          </c:tx>
          <c:dLbls>
            <c:dLbl>
              <c:idx val="0"/>
              <c:layout>
                <c:manualLayout>
                  <c:x val="2.9547555957622911E-2"/>
                  <c:y val="-1.8987341772151899E-2"/>
                </c:manualLayout>
              </c:layout>
              <c:showVal val="1"/>
            </c:dLbl>
            <c:dLbl>
              <c:idx val="1"/>
              <c:layout>
                <c:manualLayout>
                  <c:x val="2.7085259627821198E-2"/>
                  <c:y val="-1.8987341772151899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baseline="0">
                    <a:solidFill>
                      <a:schemeClr val="accent2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РК</c:v>
                </c:pt>
                <c:pt idx="1">
                  <c:v>Мангистауская область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13.3</c:v>
                </c:pt>
                <c:pt idx="1">
                  <c:v>21.2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2018г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4.6783630266236602E-2"/>
                  <c:y val="-1.8987341772151899E-2"/>
                </c:manualLayout>
              </c:layout>
              <c:showVal val="1"/>
            </c:dLbl>
            <c:dLbl>
              <c:idx val="1"/>
              <c:layout>
                <c:manualLayout>
                  <c:x val="6.8944297234453472E-2"/>
                  <c:y val="-3.797468354430380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baseline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РК</c:v>
                </c:pt>
                <c:pt idx="1">
                  <c:v>Мангистауская область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11.850000000000017</c:v>
                </c:pt>
                <c:pt idx="1">
                  <c:v>16</c:v>
                </c:pt>
              </c:numCache>
            </c:numRef>
          </c:val>
        </c:ser>
        <c:shape val="cylinder"/>
        <c:axId val="64236928"/>
        <c:axId val="96949376"/>
        <c:axId val="0"/>
      </c:bar3DChart>
      <c:catAx>
        <c:axId val="6423692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 i="0" baseline="0">
                <a:latin typeface="Times New Roman" pitchFamily="18" charset="0"/>
              </a:defRPr>
            </a:pPr>
            <a:endParaRPr lang="ru-RU"/>
          </a:p>
        </c:txPr>
        <c:crossAx val="96949376"/>
        <c:crosses val="autoZero"/>
        <c:auto val="1"/>
        <c:lblAlgn val="ctr"/>
        <c:lblOffset val="100"/>
      </c:catAx>
      <c:valAx>
        <c:axId val="96949376"/>
        <c:scaling>
          <c:orientation val="minMax"/>
        </c:scaling>
        <c:delete val="1"/>
        <c:axPos val="l"/>
        <c:numFmt formatCode="General" sourceLinked="1"/>
        <c:tickLblPos val="nextTo"/>
        <c:crossAx val="6423692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="1" i="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085259627821198E-2"/>
          <c:y val="0.25739413333474476"/>
          <c:w val="0.79732955238361214"/>
          <c:h val="0.6110643348749663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2016г</c:v>
                </c:pt>
              </c:strCache>
            </c:strRef>
          </c:tx>
          <c:dLbls>
            <c:dLbl>
              <c:idx val="1"/>
              <c:layout>
                <c:manualLayout>
                  <c:x val="-1.2311481649009611E-2"/>
                  <c:y val="-2.531645569620252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baseline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РК</c:v>
                </c:pt>
                <c:pt idx="1">
                  <c:v>Мангистауская область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80.7</c:v>
                </c:pt>
                <c:pt idx="1">
                  <c:v>95.8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2017г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2.9547555957622911E-2"/>
                  <c:y val="-1.8987341772151903E-2"/>
                </c:manualLayout>
              </c:layout>
              <c:showVal val="1"/>
            </c:dLbl>
            <c:dLbl>
              <c:idx val="1"/>
              <c:layout>
                <c:manualLayout>
                  <c:x val="2.7085259627821198E-2"/>
                  <c:y val="-1.898734177215190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baseline="0">
                    <a:solidFill>
                      <a:schemeClr val="accent2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РК</c:v>
                </c:pt>
                <c:pt idx="1">
                  <c:v>Мангистауская область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 formatCode="General">
                  <c:v>76.400000000000006</c:v>
                </c:pt>
                <c:pt idx="1">
                  <c:v>85.9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2018г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4.6783630266236623E-2"/>
                  <c:y val="-1.8987341772151903E-2"/>
                </c:manualLayout>
              </c:layout>
              <c:showVal val="1"/>
            </c:dLbl>
            <c:dLbl>
              <c:idx val="1"/>
              <c:layout>
                <c:manualLayout>
                  <c:x val="6.8944297234453514E-2"/>
                  <c:y val="-3.797468354430385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baseline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РК</c:v>
                </c:pt>
                <c:pt idx="1">
                  <c:v>Мангистауская область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 formatCode="General">
                  <c:v>69.2</c:v>
                </c:pt>
                <c:pt idx="1">
                  <c:v>80.3</c:v>
                </c:pt>
              </c:numCache>
            </c:numRef>
          </c:val>
        </c:ser>
        <c:shape val="cylinder"/>
        <c:axId val="85542400"/>
        <c:axId val="85543936"/>
        <c:axId val="0"/>
      </c:bar3DChart>
      <c:catAx>
        <c:axId val="8554240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 i="0" baseline="0">
                <a:latin typeface="Times New Roman" pitchFamily="18" charset="0"/>
              </a:defRPr>
            </a:pPr>
            <a:endParaRPr lang="ru-RU"/>
          </a:p>
        </c:txPr>
        <c:crossAx val="85543936"/>
        <c:crosses val="autoZero"/>
        <c:auto val="1"/>
        <c:lblAlgn val="ctr"/>
        <c:lblOffset val="100"/>
      </c:catAx>
      <c:valAx>
        <c:axId val="85543936"/>
        <c:scaling>
          <c:orientation val="minMax"/>
        </c:scaling>
        <c:delete val="1"/>
        <c:axPos val="l"/>
        <c:numFmt formatCode="General" sourceLinked="1"/>
        <c:tickLblPos val="nextTo"/>
        <c:crossAx val="8554240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="1" i="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6952524199392227E-2"/>
          <c:y val="0.22647691935408137"/>
          <c:w val="0.79832276969309235"/>
          <c:h val="0.6387357924276879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2016г</c:v>
                </c:pt>
              </c:strCache>
            </c:strRef>
          </c:tx>
          <c:dLbls>
            <c:dLbl>
              <c:idx val="1"/>
              <c:layout>
                <c:manualLayout>
                  <c:x val="-1.2311481649009609E-2"/>
                  <c:y val="-2.531645569620252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baseline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РК</c:v>
                </c:pt>
                <c:pt idx="1">
                  <c:v>Мангистауская область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</c:v>
                </c:pt>
                <c:pt idx="1">
                  <c:v>14.5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2017г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2.9547555957622911E-2"/>
                  <c:y val="-1.8987341772151899E-2"/>
                </c:manualLayout>
              </c:layout>
              <c:showVal val="1"/>
            </c:dLbl>
            <c:dLbl>
              <c:idx val="1"/>
              <c:layout>
                <c:manualLayout>
                  <c:x val="2.7085259627821198E-2"/>
                  <c:y val="-1.8987341772151899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baseline="0">
                    <a:solidFill>
                      <a:schemeClr val="accent2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РК</c:v>
                </c:pt>
                <c:pt idx="1">
                  <c:v>Мангистауская область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13.2</c:v>
                </c:pt>
                <c:pt idx="1">
                  <c:v>11.4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2018г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4.6783630266236602E-2"/>
                  <c:y val="-1.8987341772151899E-2"/>
                </c:manualLayout>
              </c:layout>
              <c:showVal val="1"/>
            </c:dLbl>
            <c:dLbl>
              <c:idx val="1"/>
              <c:layout>
                <c:manualLayout>
                  <c:x val="6.8944297234453472E-2"/>
                  <c:y val="-3.797468354430380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baseline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РК</c:v>
                </c:pt>
                <c:pt idx="1">
                  <c:v>Мангистауская область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12.1</c:v>
                </c:pt>
                <c:pt idx="1">
                  <c:v>10.3</c:v>
                </c:pt>
              </c:numCache>
            </c:numRef>
          </c:val>
        </c:ser>
        <c:shape val="pyramid"/>
        <c:axId val="78107392"/>
        <c:axId val="78108928"/>
        <c:axId val="0"/>
      </c:bar3DChart>
      <c:catAx>
        <c:axId val="7810739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 i="0" baseline="0">
                <a:latin typeface="Times New Roman" pitchFamily="18" charset="0"/>
              </a:defRPr>
            </a:pPr>
            <a:endParaRPr lang="ru-RU"/>
          </a:p>
        </c:txPr>
        <c:crossAx val="78108928"/>
        <c:crosses val="autoZero"/>
        <c:auto val="1"/>
        <c:lblAlgn val="ctr"/>
        <c:lblOffset val="100"/>
      </c:catAx>
      <c:valAx>
        <c:axId val="78108928"/>
        <c:scaling>
          <c:orientation val="minMax"/>
        </c:scaling>
        <c:delete val="1"/>
        <c:axPos val="l"/>
        <c:numFmt formatCode="General" sourceLinked="1"/>
        <c:tickLblPos val="nextTo"/>
        <c:crossAx val="7810739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="1" i="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aseline="0">
                <a:latin typeface="Times New Roman" panose="02020603050405020304" pitchFamily="18" charset="0"/>
              </a:defRPr>
            </a:pPr>
            <a:r>
              <a:rPr lang="ru-RU" dirty="0" smtClean="0"/>
              <a:t>2018г</a:t>
            </a:r>
            <a:r>
              <a:rPr lang="ru-RU" dirty="0"/>
              <a:t>.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2447000838290695E-2"/>
          <c:y val="0.21573192204233249"/>
          <c:w val="0.75184045207098482"/>
          <c:h val="0.693411169802680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2017г.</c:v>
                </c:pt>
              </c:strCache>
            </c:strRef>
          </c:tx>
          <c:explosion val="10"/>
          <c:dLbls>
            <c:dLbl>
              <c:idx val="0"/>
              <c:layout>
                <c:manualLayout>
                  <c:x val="-0.10637719546313053"/>
                  <c:y val="0.10876022192820377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400" b="1" i="0" baseline="0">
                      <a:latin typeface="Times New Roman" panose="02020603050405020304" pitchFamily="18" charset="0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1 Б</c:v>
                </c:pt>
                <c:pt idx="1">
                  <c:v>1 В</c:v>
                </c:pt>
                <c:pt idx="2">
                  <c:v>1 Г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0.13300000000000001</c:v>
                </c:pt>
                <c:pt idx="1">
                  <c:v>0.46700000000000008</c:v>
                </c:pt>
                <c:pt idx="2">
                  <c:v>0.33300000000000057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400" b="1" i="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aseline="0">
                <a:latin typeface="Times New Roman" panose="02020603050405020304" pitchFamily="18" charset="0"/>
              </a:defRPr>
            </a:pPr>
            <a:r>
              <a:rPr lang="ru-RU" sz="1400" baseline="0" dirty="0" smtClean="0">
                <a:latin typeface="Times New Roman" panose="02020603050405020304" pitchFamily="18" charset="0"/>
              </a:rPr>
              <a:t>На конец 2018г. всего 10 пациентов</a:t>
            </a:r>
            <a:endParaRPr lang="ru-RU" sz="1400" baseline="0" dirty="0">
              <a:latin typeface="Times New Roman" panose="02020603050405020304" pitchFamily="18" charset="0"/>
            </a:endParaRP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3754431325812497E-2"/>
          <c:y val="0.18366477798763101"/>
          <c:w val="0.75184045207098482"/>
          <c:h val="0.693411169802680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2017г.</c:v>
                </c:pt>
              </c:strCache>
            </c:strRef>
          </c:tx>
          <c:explosion val="11"/>
          <c:dLbls>
            <c:dLbl>
              <c:idx val="0"/>
              <c:layout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showVal val="1"/>
              <c:extLst>
                <c:ext xmlns:c15="http://schemas.microsoft.com/office/drawing/2012/chart" uri="{CE6537A1-D6FC-4f65-9D91-7224C49458BB}"/>
              </c:extLst>
            </c:dLbl>
            <c:delet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МТ+</c:v>
                </c:pt>
                <c:pt idx="1">
                  <c:v>МТ-</c:v>
                </c:pt>
                <c:pt idx="2">
                  <c:v>Изолированные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6</c:v>
                </c:pt>
                <c:pt idx="2">
                  <c:v>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7.1423629697710364E-2"/>
          <c:y val="0.78417970393861969"/>
          <c:w val="0.92216294149134759"/>
          <c:h val="0.15168600795197848"/>
        </c:manualLayout>
      </c:layout>
      <c:txPr>
        <a:bodyPr/>
        <a:lstStyle/>
        <a:p>
          <a:pPr>
            <a:defRPr sz="1300" b="1" i="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085259627821209E-2"/>
          <c:y val="0.25739413333474487"/>
          <c:w val="0.79732955238361225"/>
          <c:h val="0.6110643348749663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2016г</c:v>
                </c:pt>
              </c:strCache>
            </c:strRef>
          </c:tx>
          <c:dLbls>
            <c:dLbl>
              <c:idx val="1"/>
              <c:layout>
                <c:manualLayout>
                  <c:x val="-1.2311481649009614E-2"/>
                  <c:y val="-2.531645569620252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baseline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РК</c:v>
                </c:pt>
                <c:pt idx="1">
                  <c:v>Мангистауская область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3.4</c:v>
                </c:pt>
                <c:pt idx="1">
                  <c:v>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2017г</c:v>
                </c:pt>
              </c:strCache>
            </c:strRef>
          </c:tx>
          <c:dLbls>
            <c:dLbl>
              <c:idx val="0"/>
              <c:layout>
                <c:manualLayout>
                  <c:x val="2.9547555957622911E-2"/>
                  <c:y val="-1.8987341772151903E-2"/>
                </c:manualLayout>
              </c:layout>
              <c:showVal val="1"/>
            </c:dLbl>
            <c:dLbl>
              <c:idx val="1"/>
              <c:layout>
                <c:manualLayout>
                  <c:x val="2.7085259627821209E-2"/>
                  <c:y val="-1.898734177215190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baseline="0">
                    <a:solidFill>
                      <a:schemeClr val="accent2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РК</c:v>
                </c:pt>
                <c:pt idx="1">
                  <c:v>Мангистауская область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 formatCode="General">
                  <c:v>3</c:v>
                </c:pt>
                <c:pt idx="1">
                  <c:v>2.6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2018г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4.6783630266236637E-2"/>
                  <c:y val="-1.8987341772151903E-2"/>
                </c:manualLayout>
              </c:layout>
              <c:showVal val="1"/>
            </c:dLbl>
            <c:dLbl>
              <c:idx val="1"/>
              <c:layout>
                <c:manualLayout>
                  <c:x val="6.8944297234453514E-2"/>
                  <c:y val="-3.797468354430385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baseline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РК</c:v>
                </c:pt>
                <c:pt idx="1">
                  <c:v>Мангистауская область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 formatCode="General">
                  <c:v>2.4</c:v>
                </c:pt>
                <c:pt idx="1">
                  <c:v>2.2000000000000002</c:v>
                </c:pt>
              </c:numCache>
            </c:numRef>
          </c:val>
        </c:ser>
        <c:shape val="cylinder"/>
        <c:axId val="85395328"/>
        <c:axId val="85396864"/>
        <c:axId val="0"/>
      </c:bar3DChart>
      <c:catAx>
        <c:axId val="8539532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 i="0" baseline="0">
                <a:latin typeface="Times New Roman" pitchFamily="18" charset="0"/>
              </a:defRPr>
            </a:pPr>
            <a:endParaRPr lang="ru-RU"/>
          </a:p>
        </c:txPr>
        <c:crossAx val="85396864"/>
        <c:crosses val="autoZero"/>
        <c:auto val="1"/>
        <c:lblAlgn val="ctr"/>
        <c:lblOffset val="100"/>
      </c:catAx>
      <c:valAx>
        <c:axId val="85396864"/>
        <c:scaling>
          <c:orientation val="minMax"/>
        </c:scaling>
        <c:delete val="1"/>
        <c:axPos val="l"/>
        <c:numFmt formatCode="General" sourceLinked="1"/>
        <c:tickLblPos val="nextTo"/>
        <c:crossAx val="8539532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="1" i="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04267D-707D-45BD-B8C8-83DB92FB99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0D76B4-99FC-4344-9AA3-75BD1B83D0B7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Государственное коммунальное предприятие на праве хозяйственного ведения «ОБЛАСТНОЙ ПРОТИВОТУБЕРКУЛЕЗНЫЙ ДИСПАНСЕР» Управление здравоохранения </a:t>
          </a:r>
          <a:r>
            <a:rPr lang="ru-RU" sz="1800" b="1" spc="150" dirty="0" err="1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Мангистауской</a:t>
          </a:r>
          <a:r>
            <a:rPr lang="ru-RU" sz="1800" b="1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области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3800F349-E39E-407B-8741-F6E9F33C4D72}" type="parTrans" cxnId="{7B2F30D9-05FF-43AF-9989-5A7C07B76609}">
      <dgm:prSet/>
      <dgm:spPr/>
      <dgm:t>
        <a:bodyPr/>
        <a:lstStyle/>
        <a:p>
          <a:endParaRPr lang="ru-RU"/>
        </a:p>
      </dgm:t>
    </dgm:pt>
    <dgm:pt modelId="{AC744815-1597-46C3-8131-DA27521EC383}" type="sibTrans" cxnId="{7B2F30D9-05FF-43AF-9989-5A7C07B76609}">
      <dgm:prSet/>
      <dgm:spPr/>
      <dgm:t>
        <a:bodyPr/>
        <a:lstStyle/>
        <a:p>
          <a:endParaRPr lang="ru-RU"/>
        </a:p>
      </dgm:t>
    </dgm:pt>
    <dgm:pt modelId="{A1741463-A727-49DA-AC0B-D5353B0AC277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ОПТД впервые организован в 1973 году на базе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Жанаозенского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туберкулезного диспансера. Состояло из трех отделений; терапевтического, детского и отделения рентгенодиагностики. В 1992 году ОПТД передислоцирован в г. Актау.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spc="150" dirty="0" smtClean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EDD508C-2F8D-4514-93A5-5989D3D9232F}" type="parTrans" cxnId="{4AC0637E-D1E2-4ADB-ACE2-27F8BD32987F}">
      <dgm:prSet/>
      <dgm:spPr/>
      <dgm:t>
        <a:bodyPr/>
        <a:lstStyle/>
        <a:p>
          <a:endParaRPr lang="ru-RU"/>
        </a:p>
      </dgm:t>
    </dgm:pt>
    <dgm:pt modelId="{25F8C0A0-408C-4615-A65C-A8914CFECDDC}" type="sibTrans" cxnId="{4AC0637E-D1E2-4ADB-ACE2-27F8BD32987F}">
      <dgm:prSet/>
      <dgm:spPr/>
      <dgm:t>
        <a:bodyPr/>
        <a:lstStyle/>
        <a:p>
          <a:endParaRPr lang="ru-RU"/>
        </a:p>
      </dgm:t>
    </dgm:pt>
    <dgm:pt modelId="{C0A8EC60-5E19-4072-BB5C-FB326F820106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ОПТД является специализированной диагностической и лечебной организацией здравоохранения, координирующей деятельность противотуберкулезной службы в области, оказывающей организационно-методическую, практическую и консультативную противотуберкулезную помощь медицинским организациям и населению области.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/>
        </a:p>
      </dgm:t>
    </dgm:pt>
    <dgm:pt modelId="{B2D943AD-8455-4A97-AE2C-70811CFF38D6}" type="parTrans" cxnId="{A5B91EFB-473E-4384-AE0B-D96957C31690}">
      <dgm:prSet/>
      <dgm:spPr/>
      <dgm:t>
        <a:bodyPr/>
        <a:lstStyle/>
        <a:p>
          <a:endParaRPr lang="ru-RU"/>
        </a:p>
      </dgm:t>
    </dgm:pt>
    <dgm:pt modelId="{AA136CB4-C341-499F-8F3D-0651CA735774}" type="sibTrans" cxnId="{A5B91EFB-473E-4384-AE0B-D96957C31690}">
      <dgm:prSet/>
      <dgm:spPr/>
      <dgm:t>
        <a:bodyPr/>
        <a:lstStyle/>
        <a:p>
          <a:endParaRPr lang="ru-RU"/>
        </a:p>
      </dgm:t>
    </dgm:pt>
    <dgm:pt modelId="{D0C0DEC7-AF65-477F-9C11-2C0E51248DA8}" type="pres">
      <dgm:prSet presAssocID="{6204267D-707D-45BD-B8C8-83DB92FB99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8E4C7F-1516-4344-99CE-8EE1D4E282EF}" type="pres">
      <dgm:prSet presAssocID="{740D76B4-99FC-4344-9AA3-75BD1B83D0B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8F5C4-3C41-4E53-B3DA-5AA8A4FCED85}" type="pres">
      <dgm:prSet presAssocID="{AC744815-1597-46C3-8131-DA27521EC383}" presName="spacer" presStyleCnt="0"/>
      <dgm:spPr/>
    </dgm:pt>
    <dgm:pt modelId="{A7C8DDF6-653C-4A7D-806A-179934F06404}" type="pres">
      <dgm:prSet presAssocID="{A1741463-A727-49DA-AC0B-D5353B0AC277}" presName="parentText" presStyleLbl="node1" presStyleIdx="1" presStyleCnt="3" custLinFactNeighborX="-207" custLinFactNeighborY="-596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C346D0-0A65-49EF-8396-E1BD2E27D5B6}" type="pres">
      <dgm:prSet presAssocID="{25F8C0A0-408C-4615-A65C-A8914CFECDDC}" presName="spacer" presStyleCnt="0"/>
      <dgm:spPr/>
    </dgm:pt>
    <dgm:pt modelId="{2F538AC5-57FE-4F9C-9875-EBEFC5D433C2}" type="pres">
      <dgm:prSet presAssocID="{C0A8EC60-5E19-4072-BB5C-FB326F820106}" presName="parentText" presStyleLbl="node1" presStyleIdx="2" presStyleCnt="3" custLinFactNeighborY="-755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9E8C05-05C8-4139-980E-3EB138C2D27A}" type="presOf" srcId="{A1741463-A727-49DA-AC0B-D5353B0AC277}" destId="{A7C8DDF6-653C-4A7D-806A-179934F06404}" srcOrd="0" destOrd="0" presId="urn:microsoft.com/office/officeart/2005/8/layout/vList2"/>
    <dgm:cxn modelId="{3D9D803B-7C92-43E7-BECC-1D22DDD9AA0A}" type="presOf" srcId="{6204267D-707D-45BD-B8C8-83DB92FB99F2}" destId="{D0C0DEC7-AF65-477F-9C11-2C0E51248DA8}" srcOrd="0" destOrd="0" presId="urn:microsoft.com/office/officeart/2005/8/layout/vList2"/>
    <dgm:cxn modelId="{4AC0637E-D1E2-4ADB-ACE2-27F8BD32987F}" srcId="{6204267D-707D-45BD-B8C8-83DB92FB99F2}" destId="{A1741463-A727-49DA-AC0B-D5353B0AC277}" srcOrd="1" destOrd="0" parTransId="{4EDD508C-2F8D-4514-93A5-5989D3D9232F}" sibTransId="{25F8C0A0-408C-4615-A65C-A8914CFECDDC}"/>
    <dgm:cxn modelId="{7B2F30D9-05FF-43AF-9989-5A7C07B76609}" srcId="{6204267D-707D-45BD-B8C8-83DB92FB99F2}" destId="{740D76B4-99FC-4344-9AA3-75BD1B83D0B7}" srcOrd="0" destOrd="0" parTransId="{3800F349-E39E-407B-8741-F6E9F33C4D72}" sibTransId="{AC744815-1597-46C3-8131-DA27521EC383}"/>
    <dgm:cxn modelId="{A285997B-7764-49AA-9353-2DFB8AF45544}" type="presOf" srcId="{740D76B4-99FC-4344-9AA3-75BD1B83D0B7}" destId="{D18E4C7F-1516-4344-99CE-8EE1D4E282EF}" srcOrd="0" destOrd="0" presId="urn:microsoft.com/office/officeart/2005/8/layout/vList2"/>
    <dgm:cxn modelId="{C051B530-AE49-4280-9465-7E08DFA17C0E}" type="presOf" srcId="{C0A8EC60-5E19-4072-BB5C-FB326F820106}" destId="{2F538AC5-57FE-4F9C-9875-EBEFC5D433C2}" srcOrd="0" destOrd="0" presId="urn:microsoft.com/office/officeart/2005/8/layout/vList2"/>
    <dgm:cxn modelId="{A5B91EFB-473E-4384-AE0B-D96957C31690}" srcId="{6204267D-707D-45BD-B8C8-83DB92FB99F2}" destId="{C0A8EC60-5E19-4072-BB5C-FB326F820106}" srcOrd="2" destOrd="0" parTransId="{B2D943AD-8455-4A97-AE2C-70811CFF38D6}" sibTransId="{AA136CB4-C341-499F-8F3D-0651CA735774}"/>
    <dgm:cxn modelId="{A95640FB-EF2F-4902-8EDF-AEBB41258455}" type="presParOf" srcId="{D0C0DEC7-AF65-477F-9C11-2C0E51248DA8}" destId="{D18E4C7F-1516-4344-99CE-8EE1D4E282EF}" srcOrd="0" destOrd="0" presId="urn:microsoft.com/office/officeart/2005/8/layout/vList2"/>
    <dgm:cxn modelId="{118C0038-CF3A-4170-A16F-EEF02A4CB84E}" type="presParOf" srcId="{D0C0DEC7-AF65-477F-9C11-2C0E51248DA8}" destId="{4678F5C4-3C41-4E53-B3DA-5AA8A4FCED85}" srcOrd="1" destOrd="0" presId="urn:microsoft.com/office/officeart/2005/8/layout/vList2"/>
    <dgm:cxn modelId="{5E29E6CD-11A0-47E6-B53E-9E4027A9FDAE}" type="presParOf" srcId="{D0C0DEC7-AF65-477F-9C11-2C0E51248DA8}" destId="{A7C8DDF6-653C-4A7D-806A-179934F06404}" srcOrd="2" destOrd="0" presId="urn:microsoft.com/office/officeart/2005/8/layout/vList2"/>
    <dgm:cxn modelId="{BB441485-7C7F-4397-A793-66BD5DEC34F2}" type="presParOf" srcId="{D0C0DEC7-AF65-477F-9C11-2C0E51248DA8}" destId="{46C346D0-0A65-49EF-8396-E1BD2E27D5B6}" srcOrd="3" destOrd="0" presId="urn:microsoft.com/office/officeart/2005/8/layout/vList2"/>
    <dgm:cxn modelId="{F91551D5-E204-424E-A113-123A0EF9E143}" type="presParOf" srcId="{D0C0DEC7-AF65-477F-9C11-2C0E51248DA8}" destId="{2F538AC5-57FE-4F9C-9875-EBEFC5D433C2}" srcOrd="4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FD0558-988E-42A6-8F71-099784AC8CF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CCC4B1-7CA4-4176-A0B4-2BC209FD577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Миссия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4CEA7FD-2329-47ED-8A55-4A5417F9DD77}" type="parTrans" cxnId="{FF9848B7-4B9A-4617-A18B-FBA74B7B5F08}">
      <dgm:prSet/>
      <dgm:spPr/>
      <dgm:t>
        <a:bodyPr/>
        <a:lstStyle/>
        <a:p>
          <a:endParaRPr lang="ru-RU"/>
        </a:p>
      </dgm:t>
    </dgm:pt>
    <dgm:pt modelId="{7EB85AFF-81E8-4784-83AA-AF7AE42E68A9}" type="sibTrans" cxnId="{FF9848B7-4B9A-4617-A18B-FBA74B7B5F08}">
      <dgm:prSet/>
      <dgm:spPr/>
      <dgm:t>
        <a:bodyPr/>
        <a:lstStyle/>
        <a:p>
          <a:endParaRPr lang="ru-RU"/>
        </a:p>
      </dgm:t>
    </dgm:pt>
    <dgm:pt modelId="{97F88466-5708-4F8E-AAE7-2A66413B282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Видение</a:t>
          </a:r>
          <a:r>
            <a:rPr lang="ru-RU" dirty="0" smtClean="0"/>
            <a:t> </a:t>
          </a:r>
          <a:endParaRPr lang="ru-RU" dirty="0"/>
        </a:p>
      </dgm:t>
    </dgm:pt>
    <dgm:pt modelId="{864D5198-997C-48FD-906B-66EFE2F9B032}" type="parTrans" cxnId="{7B56988A-C498-499F-8348-A9E626DBFE2A}">
      <dgm:prSet/>
      <dgm:spPr/>
      <dgm:t>
        <a:bodyPr/>
        <a:lstStyle/>
        <a:p>
          <a:endParaRPr lang="ru-RU"/>
        </a:p>
      </dgm:t>
    </dgm:pt>
    <dgm:pt modelId="{04A446D1-AAD3-4BD1-B9A3-DF61DF41DAB0}" type="sibTrans" cxnId="{7B56988A-C498-499F-8348-A9E626DBFE2A}">
      <dgm:prSet/>
      <dgm:spPr/>
      <dgm:t>
        <a:bodyPr/>
        <a:lstStyle/>
        <a:p>
          <a:endParaRPr lang="ru-RU"/>
        </a:p>
      </dgm:t>
    </dgm:pt>
    <dgm:pt modelId="{9279B74E-018E-4C6B-ADC4-C38EFDCC4C8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Цели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7F5AA2A-3F80-4D3F-8DE9-FF27AD95D98F}" type="parTrans" cxnId="{1FFD4E91-1C15-44FE-ABF0-CAB988FA724C}">
      <dgm:prSet/>
      <dgm:spPr/>
      <dgm:t>
        <a:bodyPr/>
        <a:lstStyle/>
        <a:p>
          <a:endParaRPr lang="ru-RU"/>
        </a:p>
      </dgm:t>
    </dgm:pt>
    <dgm:pt modelId="{42509E05-0711-4236-8ACE-35E38369C2C6}" type="sibTrans" cxnId="{1FFD4E91-1C15-44FE-ABF0-CAB988FA724C}">
      <dgm:prSet/>
      <dgm:spPr/>
      <dgm:t>
        <a:bodyPr/>
        <a:lstStyle/>
        <a:p>
          <a:endParaRPr lang="ru-RU"/>
        </a:p>
      </dgm:t>
    </dgm:pt>
    <dgm:pt modelId="{CF38EB40-A0C1-4B77-9664-1E4AF65F27F3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Улучшение здоровья граждан области путем оказание квалифицированной специализированной  медицинской помощи по диагностике и лечению туберкулеза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C6788DA-8774-4864-9C9F-4E13D21E7068}" type="parTrans" cxnId="{1EE872EA-5D8C-4374-925E-A5B60CCC3EE8}">
      <dgm:prSet/>
      <dgm:spPr/>
      <dgm:t>
        <a:bodyPr/>
        <a:lstStyle/>
        <a:p>
          <a:endParaRPr lang="ru-RU"/>
        </a:p>
      </dgm:t>
    </dgm:pt>
    <dgm:pt modelId="{A72C8517-3403-40A0-B550-BBF31EA05C86}" type="sibTrans" cxnId="{1EE872EA-5D8C-4374-925E-A5B60CCC3EE8}">
      <dgm:prSet/>
      <dgm:spPr/>
      <dgm:t>
        <a:bodyPr/>
        <a:lstStyle/>
        <a:p>
          <a:endParaRPr lang="ru-RU"/>
        </a:p>
      </dgm:t>
    </dgm:pt>
    <dgm:pt modelId="{379EE092-4E00-463D-8A20-37B8237CD65A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Стать ведущим поставщиком медицинских услуг в области с высоким уровнем медицинского обслуживания и   сервиса, соответствующим международным стандартам качества путем внедрения инновационных технологий и современных методов диагностики и лечения, повышения  и развития  профессионализма врачей фтизиатров области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345F518-9897-411E-A39E-6DECCBCC7E55}" type="parTrans" cxnId="{67E9E877-1960-48B6-8893-AF6AFCAB66C6}">
      <dgm:prSet/>
      <dgm:spPr/>
      <dgm:t>
        <a:bodyPr/>
        <a:lstStyle/>
        <a:p>
          <a:endParaRPr lang="ru-RU"/>
        </a:p>
      </dgm:t>
    </dgm:pt>
    <dgm:pt modelId="{B3ACC44A-9A5E-4E72-83F1-2B6AD9FB5A77}" type="sibTrans" cxnId="{67E9E877-1960-48B6-8893-AF6AFCAB66C6}">
      <dgm:prSet/>
      <dgm:spPr/>
      <dgm:t>
        <a:bodyPr/>
        <a:lstStyle/>
        <a:p>
          <a:endParaRPr lang="ru-RU"/>
        </a:p>
      </dgm:t>
    </dgm:pt>
    <dgm:pt modelId="{B1079A97-2CC4-4910-8B1F-7A4E2754C6F6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Создать пациент — ориентированную систему оказания медицинской помощи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F17102A-AC96-4C58-99F9-743A7C0A101E}" type="parTrans" cxnId="{3A657624-D316-4AA2-B474-F058DFD1D08C}">
      <dgm:prSet/>
      <dgm:spPr/>
      <dgm:t>
        <a:bodyPr/>
        <a:lstStyle/>
        <a:p>
          <a:endParaRPr lang="ru-RU"/>
        </a:p>
      </dgm:t>
    </dgm:pt>
    <dgm:pt modelId="{74048BC5-6F18-4C0E-B00C-8F2F16F17C27}" type="sibTrans" cxnId="{3A657624-D316-4AA2-B474-F058DFD1D08C}">
      <dgm:prSet/>
      <dgm:spPr/>
      <dgm:t>
        <a:bodyPr/>
        <a:lstStyle/>
        <a:p>
          <a:endParaRPr lang="ru-RU"/>
        </a:p>
      </dgm:t>
    </dgm:pt>
    <dgm:pt modelId="{64EE0FA4-F660-4107-9973-10A15AA5C4A4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Сформировать противотуберкулезную службу из высококвалифицированных кадров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75A06C7-BC7B-4273-98FD-1B01BA94096E}" type="parTrans" cxnId="{45FE640C-C708-4738-A938-55A1990AE6A4}">
      <dgm:prSet/>
      <dgm:spPr/>
      <dgm:t>
        <a:bodyPr/>
        <a:lstStyle/>
        <a:p>
          <a:endParaRPr lang="ru-RU"/>
        </a:p>
      </dgm:t>
    </dgm:pt>
    <dgm:pt modelId="{07FD45E7-D9A4-4F28-80A0-FC3FBD7C624A}" type="sibTrans" cxnId="{45FE640C-C708-4738-A938-55A1990AE6A4}">
      <dgm:prSet/>
      <dgm:spPr/>
      <dgm:t>
        <a:bodyPr/>
        <a:lstStyle/>
        <a:p>
          <a:endParaRPr lang="ru-RU"/>
        </a:p>
      </dgm:t>
    </dgm:pt>
    <dgm:pt modelId="{3FE7807C-EFCA-4143-AF74-574E85D98380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Развитие инфраструктуры противотуберкулёзной помощи в области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9406B47-AD82-42C0-8432-14074D078A05}" type="parTrans" cxnId="{91714ACC-37D1-4DF3-987F-432D20F1F782}">
      <dgm:prSet/>
      <dgm:spPr/>
      <dgm:t>
        <a:bodyPr/>
        <a:lstStyle/>
        <a:p>
          <a:endParaRPr lang="ru-RU"/>
        </a:p>
      </dgm:t>
    </dgm:pt>
    <dgm:pt modelId="{24F102DD-21A6-4EAF-AD65-29D02A4FAEDB}" type="sibTrans" cxnId="{91714ACC-37D1-4DF3-987F-432D20F1F782}">
      <dgm:prSet/>
      <dgm:spPr/>
      <dgm:t>
        <a:bodyPr/>
        <a:lstStyle/>
        <a:p>
          <a:endParaRPr lang="ru-RU"/>
        </a:p>
      </dgm:t>
    </dgm:pt>
    <dgm:pt modelId="{ADEB7AEE-292B-454D-96FD-B77D85266FB4}" type="pres">
      <dgm:prSet presAssocID="{54FD0558-988E-42A6-8F71-099784AC8CF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6168253-FFAF-499C-920A-A13D00EC1D8A}" type="pres">
      <dgm:prSet presAssocID="{6ACCC4B1-7CA4-4176-A0B4-2BC209FD577E}" presName="horFlow" presStyleCnt="0"/>
      <dgm:spPr/>
    </dgm:pt>
    <dgm:pt modelId="{16E2121D-146A-4BF0-8631-ED9BB22E5C13}" type="pres">
      <dgm:prSet presAssocID="{6ACCC4B1-7CA4-4176-A0B4-2BC209FD577E}" presName="bigChev" presStyleLbl="node1" presStyleIdx="0" presStyleCnt="3" custScaleX="131092" custScaleY="119092" custLinFactNeighborX="25402" custLinFactNeighborY="-29721"/>
      <dgm:spPr/>
      <dgm:t>
        <a:bodyPr/>
        <a:lstStyle/>
        <a:p>
          <a:endParaRPr lang="ru-RU"/>
        </a:p>
      </dgm:t>
    </dgm:pt>
    <dgm:pt modelId="{4BFDF07A-A8A3-4ED0-9D5E-6B5017D15602}" type="pres">
      <dgm:prSet presAssocID="{1C6788DA-8774-4864-9C9F-4E13D21E7068}" presName="parTrans" presStyleCnt="0"/>
      <dgm:spPr/>
    </dgm:pt>
    <dgm:pt modelId="{864B024C-DDD0-4B13-A52A-9E78B0234CA4}" type="pres">
      <dgm:prSet presAssocID="{CF38EB40-A0C1-4B77-9664-1E4AF65F27F3}" presName="node" presStyleLbl="alignAccFollowNode1" presStyleIdx="0" presStyleCnt="5" custScaleX="665349" custScaleY="239332" custLinFactNeighborX="25402" custLinFactNeighborY="-33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242B0-83F6-41B2-89EA-953C6512B4F3}" type="pres">
      <dgm:prSet presAssocID="{6ACCC4B1-7CA4-4176-A0B4-2BC209FD577E}" presName="vSp" presStyleCnt="0"/>
      <dgm:spPr/>
    </dgm:pt>
    <dgm:pt modelId="{04F8C86F-DD23-4BF1-AD1F-51C01CF25F7D}" type="pres">
      <dgm:prSet presAssocID="{97F88466-5708-4F8E-AAE7-2A66413B282A}" presName="horFlow" presStyleCnt="0"/>
      <dgm:spPr/>
    </dgm:pt>
    <dgm:pt modelId="{CF8F7E5C-00B6-48B1-8EFE-3A2E1BDCC9D5}" type="pres">
      <dgm:prSet presAssocID="{97F88466-5708-4F8E-AAE7-2A66413B282A}" presName="bigChev" presStyleLbl="node1" presStyleIdx="1" presStyleCnt="3" custScaleX="124753" custScaleY="116835"/>
      <dgm:spPr/>
      <dgm:t>
        <a:bodyPr/>
        <a:lstStyle/>
        <a:p>
          <a:endParaRPr lang="ru-RU"/>
        </a:p>
      </dgm:t>
    </dgm:pt>
    <dgm:pt modelId="{AB72B00B-28B4-4C53-9F89-7F621C4E9BF4}" type="pres">
      <dgm:prSet presAssocID="{4345F518-9897-411E-A39E-6DECCBCC7E55}" presName="parTrans" presStyleCnt="0"/>
      <dgm:spPr/>
    </dgm:pt>
    <dgm:pt modelId="{68B0AD07-9D28-40DA-8775-FBB83A9B79A0}" type="pres">
      <dgm:prSet presAssocID="{379EE092-4E00-463D-8A20-37B8237CD65A}" presName="node" presStyleLbl="alignAccFollowNode1" presStyleIdx="1" presStyleCnt="5" custScaleX="628802" custScaleY="202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E2317-CC2E-45AC-9A2D-04509868D512}" type="pres">
      <dgm:prSet presAssocID="{97F88466-5708-4F8E-AAE7-2A66413B282A}" presName="vSp" presStyleCnt="0"/>
      <dgm:spPr/>
    </dgm:pt>
    <dgm:pt modelId="{BAEB19F8-F64B-4AD4-8890-B00E937FA46D}" type="pres">
      <dgm:prSet presAssocID="{9279B74E-018E-4C6B-ADC4-C38EFDCC4C81}" presName="horFlow" presStyleCnt="0"/>
      <dgm:spPr/>
    </dgm:pt>
    <dgm:pt modelId="{98D8CD6F-EEB7-4541-B3B0-977B0BE8B36B}" type="pres">
      <dgm:prSet presAssocID="{9279B74E-018E-4C6B-ADC4-C38EFDCC4C81}" presName="bigChev" presStyleLbl="node1" presStyleIdx="2" presStyleCnt="3" custScaleX="130463" custScaleY="133249" custLinFactNeighborY="11558"/>
      <dgm:spPr/>
      <dgm:t>
        <a:bodyPr/>
        <a:lstStyle/>
        <a:p>
          <a:endParaRPr lang="ru-RU"/>
        </a:p>
      </dgm:t>
    </dgm:pt>
    <dgm:pt modelId="{CB336652-1180-45DE-98B2-274F7069634C}" type="pres">
      <dgm:prSet presAssocID="{6F17102A-AC96-4C58-99F9-743A7C0A101E}" presName="parTrans" presStyleCnt="0"/>
      <dgm:spPr/>
    </dgm:pt>
    <dgm:pt modelId="{765A8843-02EB-44AF-AF35-992DB6083C5C}" type="pres">
      <dgm:prSet presAssocID="{B1079A97-2CC4-4910-8B1F-7A4E2754C6F6}" presName="node" presStyleLbl="alignAccFollowNode1" presStyleIdx="2" presStyleCnt="5" custScaleX="243917" custScaleY="239977" custLinFactNeighborX="5684" custLinFactNeighborY="17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841BE-BBB3-46FE-859F-DEFEED3296B5}" type="pres">
      <dgm:prSet presAssocID="{74048BC5-6F18-4C0E-B00C-8F2F16F17C27}" presName="sibTrans" presStyleCnt="0"/>
      <dgm:spPr/>
    </dgm:pt>
    <dgm:pt modelId="{CCC7255D-9CF4-409A-BD71-0EB0A0C12124}" type="pres">
      <dgm:prSet presAssocID="{64EE0FA4-F660-4107-9973-10A15AA5C4A4}" presName="node" presStyleLbl="alignAccFollowNode1" presStyleIdx="3" presStyleCnt="5" custScaleX="208352" custScaleY="209404" custLinFactNeighborX="-17051" custLinFactNeighborY="278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DC316-57A7-4C08-AD2B-6B8EB0A9399A}" type="pres">
      <dgm:prSet presAssocID="{07FD45E7-D9A4-4F28-80A0-FC3FBD7C624A}" presName="sibTrans" presStyleCnt="0"/>
      <dgm:spPr/>
    </dgm:pt>
    <dgm:pt modelId="{03232324-93E6-449E-A367-F6AB87964E30}" type="pres">
      <dgm:prSet presAssocID="{3FE7807C-EFCA-4143-AF74-574E85D98380}" presName="node" presStyleLbl="alignAccFollowNode1" presStyleIdx="4" presStyleCnt="5" custScaleX="224442" custScaleY="209404" custLinFactNeighborY="23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E872EA-5D8C-4374-925E-A5B60CCC3EE8}" srcId="{6ACCC4B1-7CA4-4176-A0B4-2BC209FD577E}" destId="{CF38EB40-A0C1-4B77-9664-1E4AF65F27F3}" srcOrd="0" destOrd="0" parTransId="{1C6788DA-8774-4864-9C9F-4E13D21E7068}" sibTransId="{A72C8517-3403-40A0-B550-BBF31EA05C86}"/>
    <dgm:cxn modelId="{45FE640C-C708-4738-A938-55A1990AE6A4}" srcId="{9279B74E-018E-4C6B-ADC4-C38EFDCC4C81}" destId="{64EE0FA4-F660-4107-9973-10A15AA5C4A4}" srcOrd="1" destOrd="0" parTransId="{F75A06C7-BC7B-4273-98FD-1B01BA94096E}" sibTransId="{07FD45E7-D9A4-4F28-80A0-FC3FBD7C624A}"/>
    <dgm:cxn modelId="{7B56988A-C498-499F-8348-A9E626DBFE2A}" srcId="{54FD0558-988E-42A6-8F71-099784AC8CF1}" destId="{97F88466-5708-4F8E-AAE7-2A66413B282A}" srcOrd="1" destOrd="0" parTransId="{864D5198-997C-48FD-906B-66EFE2F9B032}" sibTransId="{04A446D1-AAD3-4BD1-B9A3-DF61DF41DAB0}"/>
    <dgm:cxn modelId="{91714ACC-37D1-4DF3-987F-432D20F1F782}" srcId="{9279B74E-018E-4C6B-ADC4-C38EFDCC4C81}" destId="{3FE7807C-EFCA-4143-AF74-574E85D98380}" srcOrd="2" destOrd="0" parTransId="{89406B47-AD82-42C0-8432-14074D078A05}" sibTransId="{24F102DD-21A6-4EAF-AD65-29D02A4FAEDB}"/>
    <dgm:cxn modelId="{FF9848B7-4B9A-4617-A18B-FBA74B7B5F08}" srcId="{54FD0558-988E-42A6-8F71-099784AC8CF1}" destId="{6ACCC4B1-7CA4-4176-A0B4-2BC209FD577E}" srcOrd="0" destOrd="0" parTransId="{64CEA7FD-2329-47ED-8A55-4A5417F9DD77}" sibTransId="{7EB85AFF-81E8-4784-83AA-AF7AE42E68A9}"/>
    <dgm:cxn modelId="{9FF40AC3-4249-41C5-91F4-3F496E9C0B53}" type="presOf" srcId="{6ACCC4B1-7CA4-4176-A0B4-2BC209FD577E}" destId="{16E2121D-146A-4BF0-8631-ED9BB22E5C13}" srcOrd="0" destOrd="0" presId="urn:microsoft.com/office/officeart/2005/8/layout/lProcess3"/>
    <dgm:cxn modelId="{C8D7FFEE-D01C-4CD3-A8DC-5C25868493EB}" type="presOf" srcId="{3FE7807C-EFCA-4143-AF74-574E85D98380}" destId="{03232324-93E6-449E-A367-F6AB87964E30}" srcOrd="0" destOrd="0" presId="urn:microsoft.com/office/officeart/2005/8/layout/lProcess3"/>
    <dgm:cxn modelId="{D685F122-DF2D-40AF-82BF-01C4AB1B700E}" type="presOf" srcId="{379EE092-4E00-463D-8A20-37B8237CD65A}" destId="{68B0AD07-9D28-40DA-8775-FBB83A9B79A0}" srcOrd="0" destOrd="0" presId="urn:microsoft.com/office/officeart/2005/8/layout/lProcess3"/>
    <dgm:cxn modelId="{018842DB-BB50-47F1-91C0-18B56AE73773}" type="presOf" srcId="{B1079A97-2CC4-4910-8B1F-7A4E2754C6F6}" destId="{765A8843-02EB-44AF-AF35-992DB6083C5C}" srcOrd="0" destOrd="0" presId="urn:microsoft.com/office/officeart/2005/8/layout/lProcess3"/>
    <dgm:cxn modelId="{E1A3E6D1-85F8-464E-80BB-55583B74F430}" type="presOf" srcId="{9279B74E-018E-4C6B-ADC4-C38EFDCC4C81}" destId="{98D8CD6F-EEB7-4541-B3B0-977B0BE8B36B}" srcOrd="0" destOrd="0" presId="urn:microsoft.com/office/officeart/2005/8/layout/lProcess3"/>
    <dgm:cxn modelId="{58EB0B0F-6B80-4505-9C80-2A6AE0C25D81}" type="presOf" srcId="{54FD0558-988E-42A6-8F71-099784AC8CF1}" destId="{ADEB7AEE-292B-454D-96FD-B77D85266FB4}" srcOrd="0" destOrd="0" presId="urn:microsoft.com/office/officeart/2005/8/layout/lProcess3"/>
    <dgm:cxn modelId="{2B367F2E-E65A-4B9A-9900-F03D1C439C14}" type="presOf" srcId="{CF38EB40-A0C1-4B77-9664-1E4AF65F27F3}" destId="{864B024C-DDD0-4B13-A52A-9E78B0234CA4}" srcOrd="0" destOrd="0" presId="urn:microsoft.com/office/officeart/2005/8/layout/lProcess3"/>
    <dgm:cxn modelId="{3A657624-D316-4AA2-B474-F058DFD1D08C}" srcId="{9279B74E-018E-4C6B-ADC4-C38EFDCC4C81}" destId="{B1079A97-2CC4-4910-8B1F-7A4E2754C6F6}" srcOrd="0" destOrd="0" parTransId="{6F17102A-AC96-4C58-99F9-743A7C0A101E}" sibTransId="{74048BC5-6F18-4C0E-B00C-8F2F16F17C27}"/>
    <dgm:cxn modelId="{5604E60C-F901-4A56-BD96-8F7BE8041E55}" type="presOf" srcId="{64EE0FA4-F660-4107-9973-10A15AA5C4A4}" destId="{CCC7255D-9CF4-409A-BD71-0EB0A0C12124}" srcOrd="0" destOrd="0" presId="urn:microsoft.com/office/officeart/2005/8/layout/lProcess3"/>
    <dgm:cxn modelId="{3B6DF1A6-8E7A-4B5C-A456-C9D2493E7801}" type="presOf" srcId="{97F88466-5708-4F8E-AAE7-2A66413B282A}" destId="{CF8F7E5C-00B6-48B1-8EFE-3A2E1BDCC9D5}" srcOrd="0" destOrd="0" presId="urn:microsoft.com/office/officeart/2005/8/layout/lProcess3"/>
    <dgm:cxn modelId="{1FFD4E91-1C15-44FE-ABF0-CAB988FA724C}" srcId="{54FD0558-988E-42A6-8F71-099784AC8CF1}" destId="{9279B74E-018E-4C6B-ADC4-C38EFDCC4C81}" srcOrd="2" destOrd="0" parTransId="{57F5AA2A-3F80-4D3F-8DE9-FF27AD95D98F}" sibTransId="{42509E05-0711-4236-8ACE-35E38369C2C6}"/>
    <dgm:cxn modelId="{67E9E877-1960-48B6-8893-AF6AFCAB66C6}" srcId="{97F88466-5708-4F8E-AAE7-2A66413B282A}" destId="{379EE092-4E00-463D-8A20-37B8237CD65A}" srcOrd="0" destOrd="0" parTransId="{4345F518-9897-411E-A39E-6DECCBCC7E55}" sibTransId="{B3ACC44A-9A5E-4E72-83F1-2B6AD9FB5A77}"/>
    <dgm:cxn modelId="{9F321405-3E34-4C48-B578-A939D9A1FDB6}" type="presParOf" srcId="{ADEB7AEE-292B-454D-96FD-B77D85266FB4}" destId="{B6168253-FFAF-499C-920A-A13D00EC1D8A}" srcOrd="0" destOrd="0" presId="urn:microsoft.com/office/officeart/2005/8/layout/lProcess3"/>
    <dgm:cxn modelId="{985FDCD9-6953-4EE5-AA88-2CBE98920B5D}" type="presParOf" srcId="{B6168253-FFAF-499C-920A-A13D00EC1D8A}" destId="{16E2121D-146A-4BF0-8631-ED9BB22E5C13}" srcOrd="0" destOrd="0" presId="urn:microsoft.com/office/officeart/2005/8/layout/lProcess3"/>
    <dgm:cxn modelId="{741C8414-D376-45E6-BAE5-AE430E319DF4}" type="presParOf" srcId="{B6168253-FFAF-499C-920A-A13D00EC1D8A}" destId="{4BFDF07A-A8A3-4ED0-9D5E-6B5017D15602}" srcOrd="1" destOrd="0" presId="urn:microsoft.com/office/officeart/2005/8/layout/lProcess3"/>
    <dgm:cxn modelId="{9CA52862-B268-4350-B786-1DBC76644C66}" type="presParOf" srcId="{B6168253-FFAF-499C-920A-A13D00EC1D8A}" destId="{864B024C-DDD0-4B13-A52A-9E78B0234CA4}" srcOrd="2" destOrd="0" presId="urn:microsoft.com/office/officeart/2005/8/layout/lProcess3"/>
    <dgm:cxn modelId="{D8DD8F9D-4B74-4BAF-8695-49DCBFBCB049}" type="presParOf" srcId="{ADEB7AEE-292B-454D-96FD-B77D85266FB4}" destId="{B77242B0-83F6-41B2-89EA-953C6512B4F3}" srcOrd="1" destOrd="0" presId="urn:microsoft.com/office/officeart/2005/8/layout/lProcess3"/>
    <dgm:cxn modelId="{1D51132D-0035-4D4C-8160-B368DC140C63}" type="presParOf" srcId="{ADEB7AEE-292B-454D-96FD-B77D85266FB4}" destId="{04F8C86F-DD23-4BF1-AD1F-51C01CF25F7D}" srcOrd="2" destOrd="0" presId="urn:microsoft.com/office/officeart/2005/8/layout/lProcess3"/>
    <dgm:cxn modelId="{B393CA57-ED7D-490B-B241-AD6EB03871B6}" type="presParOf" srcId="{04F8C86F-DD23-4BF1-AD1F-51C01CF25F7D}" destId="{CF8F7E5C-00B6-48B1-8EFE-3A2E1BDCC9D5}" srcOrd="0" destOrd="0" presId="urn:microsoft.com/office/officeart/2005/8/layout/lProcess3"/>
    <dgm:cxn modelId="{92987E05-D1B9-419C-AC3C-39EF5C06D766}" type="presParOf" srcId="{04F8C86F-DD23-4BF1-AD1F-51C01CF25F7D}" destId="{AB72B00B-28B4-4C53-9F89-7F621C4E9BF4}" srcOrd="1" destOrd="0" presId="urn:microsoft.com/office/officeart/2005/8/layout/lProcess3"/>
    <dgm:cxn modelId="{D9C4464B-4C56-4675-AFAC-EE74A7A9749B}" type="presParOf" srcId="{04F8C86F-DD23-4BF1-AD1F-51C01CF25F7D}" destId="{68B0AD07-9D28-40DA-8775-FBB83A9B79A0}" srcOrd="2" destOrd="0" presId="urn:microsoft.com/office/officeart/2005/8/layout/lProcess3"/>
    <dgm:cxn modelId="{64BBD68D-E312-4FEB-A7BC-D0AAF8B8866C}" type="presParOf" srcId="{ADEB7AEE-292B-454D-96FD-B77D85266FB4}" destId="{4DBE2317-CC2E-45AC-9A2D-04509868D512}" srcOrd="3" destOrd="0" presId="urn:microsoft.com/office/officeart/2005/8/layout/lProcess3"/>
    <dgm:cxn modelId="{91FC51F7-697A-4936-8F54-AB3C1C2B3C81}" type="presParOf" srcId="{ADEB7AEE-292B-454D-96FD-B77D85266FB4}" destId="{BAEB19F8-F64B-4AD4-8890-B00E937FA46D}" srcOrd="4" destOrd="0" presId="urn:microsoft.com/office/officeart/2005/8/layout/lProcess3"/>
    <dgm:cxn modelId="{6705E55C-303B-4FE9-A9C6-229CB3688D69}" type="presParOf" srcId="{BAEB19F8-F64B-4AD4-8890-B00E937FA46D}" destId="{98D8CD6F-EEB7-4541-B3B0-977B0BE8B36B}" srcOrd="0" destOrd="0" presId="urn:microsoft.com/office/officeart/2005/8/layout/lProcess3"/>
    <dgm:cxn modelId="{4461B2D4-6B71-459B-A5FD-6DCAF0096065}" type="presParOf" srcId="{BAEB19F8-F64B-4AD4-8890-B00E937FA46D}" destId="{CB336652-1180-45DE-98B2-274F7069634C}" srcOrd="1" destOrd="0" presId="urn:microsoft.com/office/officeart/2005/8/layout/lProcess3"/>
    <dgm:cxn modelId="{465B7DF9-5515-4ED5-B6E1-D347B44AC25B}" type="presParOf" srcId="{BAEB19F8-F64B-4AD4-8890-B00E937FA46D}" destId="{765A8843-02EB-44AF-AF35-992DB6083C5C}" srcOrd="2" destOrd="0" presId="urn:microsoft.com/office/officeart/2005/8/layout/lProcess3"/>
    <dgm:cxn modelId="{6C06A2BF-1D95-4BA4-BDB1-EA7041FB888D}" type="presParOf" srcId="{BAEB19F8-F64B-4AD4-8890-B00E937FA46D}" destId="{FBF841BE-BBB3-46FE-859F-DEFEED3296B5}" srcOrd="3" destOrd="0" presId="urn:microsoft.com/office/officeart/2005/8/layout/lProcess3"/>
    <dgm:cxn modelId="{FFDE980D-1404-4D89-8DE8-390811BD9364}" type="presParOf" srcId="{BAEB19F8-F64B-4AD4-8890-B00E937FA46D}" destId="{CCC7255D-9CF4-409A-BD71-0EB0A0C12124}" srcOrd="4" destOrd="0" presId="urn:microsoft.com/office/officeart/2005/8/layout/lProcess3"/>
    <dgm:cxn modelId="{BFFA0759-4F12-4372-8290-76CA5AB9894C}" type="presParOf" srcId="{BAEB19F8-F64B-4AD4-8890-B00E937FA46D}" destId="{DB3DC316-57A7-4C08-AD2B-6B8EB0A9399A}" srcOrd="5" destOrd="0" presId="urn:microsoft.com/office/officeart/2005/8/layout/lProcess3"/>
    <dgm:cxn modelId="{F3613772-318B-4B8F-90BE-21D981737CE1}" type="presParOf" srcId="{BAEB19F8-F64B-4AD4-8890-B00E937FA46D}" destId="{03232324-93E6-449E-A367-F6AB87964E30}" srcOrd="6" destOrd="0" presId="urn:microsoft.com/office/officeart/2005/8/layout/lProcess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FD0558-988E-42A6-8F71-099784AC8CF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CCC4B1-7CA4-4176-A0B4-2BC209FD577E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Ориентированность на пациента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4CEA7FD-2329-47ED-8A55-4A5417F9DD77}" type="parTrans" cxnId="{FF9848B7-4B9A-4617-A18B-FBA74B7B5F08}">
      <dgm:prSet/>
      <dgm:spPr/>
      <dgm:t>
        <a:bodyPr/>
        <a:lstStyle/>
        <a:p>
          <a:endParaRPr lang="ru-RU"/>
        </a:p>
      </dgm:t>
    </dgm:pt>
    <dgm:pt modelId="{7EB85AFF-81E8-4784-83AA-AF7AE42E68A9}" type="sibTrans" cxnId="{FF9848B7-4B9A-4617-A18B-FBA74B7B5F08}">
      <dgm:prSet/>
      <dgm:spPr/>
      <dgm:t>
        <a:bodyPr/>
        <a:lstStyle/>
        <a:p>
          <a:endParaRPr lang="ru-RU"/>
        </a:p>
      </dgm:t>
    </dgm:pt>
    <dgm:pt modelId="{97F88466-5708-4F8E-AAE7-2A66413B282A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Преемственность и комплексность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64D5198-997C-48FD-906B-66EFE2F9B032}" type="parTrans" cxnId="{7B56988A-C498-499F-8348-A9E626DBFE2A}">
      <dgm:prSet/>
      <dgm:spPr/>
      <dgm:t>
        <a:bodyPr/>
        <a:lstStyle/>
        <a:p>
          <a:endParaRPr lang="ru-RU"/>
        </a:p>
      </dgm:t>
    </dgm:pt>
    <dgm:pt modelId="{04A446D1-AAD3-4BD1-B9A3-DF61DF41DAB0}" type="sibTrans" cxnId="{7B56988A-C498-499F-8348-A9E626DBFE2A}">
      <dgm:prSet/>
      <dgm:spPr/>
      <dgm:t>
        <a:bodyPr/>
        <a:lstStyle/>
        <a:p>
          <a:endParaRPr lang="ru-RU"/>
        </a:p>
      </dgm:t>
    </dgm:pt>
    <dgm:pt modelId="{9279B74E-018E-4C6B-ADC4-C38EFDCC4C81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Социальная ответственность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7F5AA2A-3F80-4D3F-8DE9-FF27AD95D98F}" type="parTrans" cxnId="{1FFD4E91-1C15-44FE-ABF0-CAB988FA724C}">
      <dgm:prSet/>
      <dgm:spPr/>
      <dgm:t>
        <a:bodyPr/>
        <a:lstStyle/>
        <a:p>
          <a:endParaRPr lang="ru-RU"/>
        </a:p>
      </dgm:t>
    </dgm:pt>
    <dgm:pt modelId="{42509E05-0711-4236-8ACE-35E38369C2C6}" type="sibTrans" cxnId="{1FFD4E91-1C15-44FE-ABF0-CAB988FA724C}">
      <dgm:prSet/>
      <dgm:spPr/>
      <dgm:t>
        <a:bodyPr/>
        <a:lstStyle/>
        <a:p>
          <a:endParaRPr lang="ru-RU"/>
        </a:p>
      </dgm:t>
    </dgm:pt>
    <dgm:pt modelId="{CF38EB40-A0C1-4B77-9664-1E4AF65F27F3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Предоставление медицинских услуг на основе высокого профессионализма и уважения достоинства каждого пациента, с обеспечением качества, безопасности и удобства для пациентов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C6788DA-8774-4864-9C9F-4E13D21E7068}" type="parTrans" cxnId="{1EE872EA-5D8C-4374-925E-A5B60CCC3EE8}">
      <dgm:prSet/>
      <dgm:spPr/>
      <dgm:t>
        <a:bodyPr/>
        <a:lstStyle/>
        <a:p>
          <a:endParaRPr lang="ru-RU"/>
        </a:p>
      </dgm:t>
    </dgm:pt>
    <dgm:pt modelId="{A72C8517-3403-40A0-B550-BBF31EA05C86}" type="sibTrans" cxnId="{1EE872EA-5D8C-4374-925E-A5B60CCC3EE8}">
      <dgm:prSet/>
      <dgm:spPr/>
      <dgm:t>
        <a:bodyPr/>
        <a:lstStyle/>
        <a:p>
          <a:endParaRPr lang="ru-RU"/>
        </a:p>
      </dgm:t>
    </dgm:pt>
    <dgm:pt modelId="{379EE092-4E00-463D-8A20-37B8237CD65A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Интеграция и взаимодействие с ПМСП, оказание методологической помощи специалистам ЛПО с совершенствованием квалификации по фтизиатрии, предоставление мульти дисциплинарных медицинских услуг больным туберкулезом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345F518-9897-411E-A39E-6DECCBCC7E55}" type="parTrans" cxnId="{67E9E877-1960-48B6-8893-AF6AFCAB66C6}">
      <dgm:prSet/>
      <dgm:spPr/>
      <dgm:t>
        <a:bodyPr/>
        <a:lstStyle/>
        <a:p>
          <a:endParaRPr lang="ru-RU"/>
        </a:p>
      </dgm:t>
    </dgm:pt>
    <dgm:pt modelId="{B3ACC44A-9A5E-4E72-83F1-2B6AD9FB5A77}" type="sibTrans" cxnId="{67E9E877-1960-48B6-8893-AF6AFCAB66C6}">
      <dgm:prSet/>
      <dgm:spPr/>
      <dgm:t>
        <a:bodyPr/>
        <a:lstStyle/>
        <a:p>
          <a:endParaRPr lang="ru-RU"/>
        </a:p>
      </dgm:t>
    </dgm:pt>
    <dgm:pt modelId="{B1079A97-2CC4-4910-8B1F-7A4E2754C6F6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Участие в мероприятиях направленных на предупреждение инфицирования и заболевания здорового населения - профилактика, на уменьшение резервуара туберкулезной инфекции - ранняя диагностика и эффективное лечение туберкулеза, в т.ч. с лекарственной устойчивостью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F17102A-AC96-4C58-99F9-743A7C0A101E}" type="parTrans" cxnId="{3A657624-D316-4AA2-B474-F058DFD1D08C}">
      <dgm:prSet/>
      <dgm:spPr/>
      <dgm:t>
        <a:bodyPr/>
        <a:lstStyle/>
        <a:p>
          <a:endParaRPr lang="ru-RU"/>
        </a:p>
      </dgm:t>
    </dgm:pt>
    <dgm:pt modelId="{74048BC5-6F18-4C0E-B00C-8F2F16F17C27}" type="sibTrans" cxnId="{3A657624-D316-4AA2-B474-F058DFD1D08C}">
      <dgm:prSet/>
      <dgm:spPr/>
      <dgm:t>
        <a:bodyPr/>
        <a:lstStyle/>
        <a:p>
          <a:endParaRPr lang="ru-RU"/>
        </a:p>
      </dgm:t>
    </dgm:pt>
    <dgm:pt modelId="{ADEB7AEE-292B-454D-96FD-B77D85266FB4}" type="pres">
      <dgm:prSet presAssocID="{54FD0558-988E-42A6-8F71-099784AC8CF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6168253-FFAF-499C-920A-A13D00EC1D8A}" type="pres">
      <dgm:prSet presAssocID="{6ACCC4B1-7CA4-4176-A0B4-2BC209FD577E}" presName="horFlow" presStyleCnt="0"/>
      <dgm:spPr/>
    </dgm:pt>
    <dgm:pt modelId="{16E2121D-146A-4BF0-8631-ED9BB22E5C13}" type="pres">
      <dgm:prSet presAssocID="{6ACCC4B1-7CA4-4176-A0B4-2BC209FD577E}" presName="bigChev" presStyleLbl="node1" presStyleIdx="0" presStyleCnt="3" custScaleX="206676" custScaleY="159366" custLinFactNeighborX="32614" custLinFactNeighborY="-56852"/>
      <dgm:spPr/>
      <dgm:t>
        <a:bodyPr/>
        <a:lstStyle/>
        <a:p>
          <a:endParaRPr lang="ru-RU"/>
        </a:p>
      </dgm:t>
    </dgm:pt>
    <dgm:pt modelId="{4BFDF07A-A8A3-4ED0-9D5E-6B5017D15602}" type="pres">
      <dgm:prSet presAssocID="{1C6788DA-8774-4864-9C9F-4E13D21E7068}" presName="parTrans" presStyleCnt="0"/>
      <dgm:spPr/>
    </dgm:pt>
    <dgm:pt modelId="{864B024C-DDD0-4B13-A52A-9E78B0234CA4}" type="pres">
      <dgm:prSet presAssocID="{CF38EB40-A0C1-4B77-9664-1E4AF65F27F3}" presName="node" presStyleLbl="alignAccFollowNode1" presStyleIdx="0" presStyleCnt="3" custScaleX="751340" custScaleY="239332" custLinFactNeighborX="13477" custLinFactNeighborY="-66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242B0-83F6-41B2-89EA-953C6512B4F3}" type="pres">
      <dgm:prSet presAssocID="{6ACCC4B1-7CA4-4176-A0B4-2BC209FD577E}" presName="vSp" presStyleCnt="0"/>
      <dgm:spPr/>
    </dgm:pt>
    <dgm:pt modelId="{04F8C86F-DD23-4BF1-AD1F-51C01CF25F7D}" type="pres">
      <dgm:prSet presAssocID="{97F88466-5708-4F8E-AAE7-2A66413B282A}" presName="horFlow" presStyleCnt="0"/>
      <dgm:spPr/>
    </dgm:pt>
    <dgm:pt modelId="{CF8F7E5C-00B6-48B1-8EFE-3A2E1BDCC9D5}" type="pres">
      <dgm:prSet presAssocID="{97F88466-5708-4F8E-AAE7-2A66413B282A}" presName="bigChev" presStyleLbl="node1" presStyleIdx="1" presStyleCnt="3" custScaleX="214990" custScaleY="208776"/>
      <dgm:spPr/>
      <dgm:t>
        <a:bodyPr/>
        <a:lstStyle/>
        <a:p>
          <a:endParaRPr lang="ru-RU"/>
        </a:p>
      </dgm:t>
    </dgm:pt>
    <dgm:pt modelId="{AB72B00B-28B4-4C53-9F89-7F621C4E9BF4}" type="pres">
      <dgm:prSet presAssocID="{4345F518-9897-411E-A39E-6DECCBCC7E55}" presName="parTrans" presStyleCnt="0"/>
      <dgm:spPr/>
    </dgm:pt>
    <dgm:pt modelId="{68B0AD07-9D28-40DA-8775-FBB83A9B79A0}" type="pres">
      <dgm:prSet presAssocID="{379EE092-4E00-463D-8A20-37B8237CD65A}" presName="node" presStyleLbl="alignAccFollowNode1" presStyleIdx="1" presStyleCnt="3" custScaleX="750100" custScaleY="322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E2317-CC2E-45AC-9A2D-04509868D512}" type="pres">
      <dgm:prSet presAssocID="{97F88466-5708-4F8E-AAE7-2A66413B282A}" presName="vSp" presStyleCnt="0"/>
      <dgm:spPr/>
    </dgm:pt>
    <dgm:pt modelId="{BAEB19F8-F64B-4AD4-8890-B00E937FA46D}" type="pres">
      <dgm:prSet presAssocID="{9279B74E-018E-4C6B-ADC4-C38EFDCC4C81}" presName="horFlow" presStyleCnt="0"/>
      <dgm:spPr/>
    </dgm:pt>
    <dgm:pt modelId="{98D8CD6F-EEB7-4541-B3B0-977B0BE8B36B}" type="pres">
      <dgm:prSet presAssocID="{9279B74E-018E-4C6B-ADC4-C38EFDCC4C81}" presName="bigChev" presStyleLbl="node1" presStyleIdx="2" presStyleCnt="3" custScaleX="208112" custScaleY="168541" custLinFactNeighborY="24054"/>
      <dgm:spPr/>
      <dgm:t>
        <a:bodyPr/>
        <a:lstStyle/>
        <a:p>
          <a:endParaRPr lang="ru-RU"/>
        </a:p>
      </dgm:t>
    </dgm:pt>
    <dgm:pt modelId="{CB336652-1180-45DE-98B2-274F7069634C}" type="pres">
      <dgm:prSet presAssocID="{6F17102A-AC96-4C58-99F9-743A7C0A101E}" presName="parTrans" presStyleCnt="0"/>
      <dgm:spPr/>
    </dgm:pt>
    <dgm:pt modelId="{765A8843-02EB-44AF-AF35-992DB6083C5C}" type="pres">
      <dgm:prSet presAssocID="{B1079A97-2CC4-4910-8B1F-7A4E2754C6F6}" presName="node" presStyleLbl="alignAccFollowNode1" presStyleIdx="2" presStyleCnt="3" custScaleX="769803" custScaleY="305868" custLinFactNeighborX="5684" custLinFactNeighborY="42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25456B-7562-4B76-8E88-9C4931CE4F17}" type="presOf" srcId="{379EE092-4E00-463D-8A20-37B8237CD65A}" destId="{68B0AD07-9D28-40DA-8775-FBB83A9B79A0}" srcOrd="0" destOrd="0" presId="urn:microsoft.com/office/officeart/2005/8/layout/lProcess3"/>
    <dgm:cxn modelId="{1EE872EA-5D8C-4374-925E-A5B60CCC3EE8}" srcId="{6ACCC4B1-7CA4-4176-A0B4-2BC209FD577E}" destId="{CF38EB40-A0C1-4B77-9664-1E4AF65F27F3}" srcOrd="0" destOrd="0" parTransId="{1C6788DA-8774-4864-9C9F-4E13D21E7068}" sibTransId="{A72C8517-3403-40A0-B550-BBF31EA05C86}"/>
    <dgm:cxn modelId="{7B56988A-C498-499F-8348-A9E626DBFE2A}" srcId="{54FD0558-988E-42A6-8F71-099784AC8CF1}" destId="{97F88466-5708-4F8E-AAE7-2A66413B282A}" srcOrd="1" destOrd="0" parTransId="{864D5198-997C-48FD-906B-66EFE2F9B032}" sibTransId="{04A446D1-AAD3-4BD1-B9A3-DF61DF41DAB0}"/>
    <dgm:cxn modelId="{FF9848B7-4B9A-4617-A18B-FBA74B7B5F08}" srcId="{54FD0558-988E-42A6-8F71-099784AC8CF1}" destId="{6ACCC4B1-7CA4-4176-A0B4-2BC209FD577E}" srcOrd="0" destOrd="0" parTransId="{64CEA7FD-2329-47ED-8A55-4A5417F9DD77}" sibTransId="{7EB85AFF-81E8-4784-83AA-AF7AE42E68A9}"/>
    <dgm:cxn modelId="{2618352C-31E4-49B2-B06A-F99CA1254CF3}" type="presOf" srcId="{CF38EB40-A0C1-4B77-9664-1E4AF65F27F3}" destId="{864B024C-DDD0-4B13-A52A-9E78B0234CA4}" srcOrd="0" destOrd="0" presId="urn:microsoft.com/office/officeart/2005/8/layout/lProcess3"/>
    <dgm:cxn modelId="{1DC6749E-F28A-4DCB-A5CE-BC123E98A621}" type="presOf" srcId="{9279B74E-018E-4C6B-ADC4-C38EFDCC4C81}" destId="{98D8CD6F-EEB7-4541-B3B0-977B0BE8B36B}" srcOrd="0" destOrd="0" presId="urn:microsoft.com/office/officeart/2005/8/layout/lProcess3"/>
    <dgm:cxn modelId="{4A3AEFC4-D244-4BC6-B50C-83E08C990C5D}" type="presOf" srcId="{B1079A97-2CC4-4910-8B1F-7A4E2754C6F6}" destId="{765A8843-02EB-44AF-AF35-992DB6083C5C}" srcOrd="0" destOrd="0" presId="urn:microsoft.com/office/officeart/2005/8/layout/lProcess3"/>
    <dgm:cxn modelId="{3A657624-D316-4AA2-B474-F058DFD1D08C}" srcId="{9279B74E-018E-4C6B-ADC4-C38EFDCC4C81}" destId="{B1079A97-2CC4-4910-8B1F-7A4E2754C6F6}" srcOrd="0" destOrd="0" parTransId="{6F17102A-AC96-4C58-99F9-743A7C0A101E}" sibTransId="{74048BC5-6F18-4C0E-B00C-8F2F16F17C27}"/>
    <dgm:cxn modelId="{5179A8CD-E2CB-4531-B470-316718A965A8}" type="presOf" srcId="{6ACCC4B1-7CA4-4176-A0B4-2BC209FD577E}" destId="{16E2121D-146A-4BF0-8631-ED9BB22E5C13}" srcOrd="0" destOrd="0" presId="urn:microsoft.com/office/officeart/2005/8/layout/lProcess3"/>
    <dgm:cxn modelId="{1FFD4E91-1C15-44FE-ABF0-CAB988FA724C}" srcId="{54FD0558-988E-42A6-8F71-099784AC8CF1}" destId="{9279B74E-018E-4C6B-ADC4-C38EFDCC4C81}" srcOrd="2" destOrd="0" parTransId="{57F5AA2A-3F80-4D3F-8DE9-FF27AD95D98F}" sibTransId="{42509E05-0711-4236-8ACE-35E38369C2C6}"/>
    <dgm:cxn modelId="{21C910C7-0ECF-4913-A67B-CD69D1183AC3}" type="presOf" srcId="{54FD0558-988E-42A6-8F71-099784AC8CF1}" destId="{ADEB7AEE-292B-454D-96FD-B77D85266FB4}" srcOrd="0" destOrd="0" presId="urn:microsoft.com/office/officeart/2005/8/layout/lProcess3"/>
    <dgm:cxn modelId="{4E13A8AA-CD0C-4A55-9982-0C6FC7BB6FDB}" type="presOf" srcId="{97F88466-5708-4F8E-AAE7-2A66413B282A}" destId="{CF8F7E5C-00B6-48B1-8EFE-3A2E1BDCC9D5}" srcOrd="0" destOrd="0" presId="urn:microsoft.com/office/officeart/2005/8/layout/lProcess3"/>
    <dgm:cxn modelId="{67E9E877-1960-48B6-8893-AF6AFCAB66C6}" srcId="{97F88466-5708-4F8E-AAE7-2A66413B282A}" destId="{379EE092-4E00-463D-8A20-37B8237CD65A}" srcOrd="0" destOrd="0" parTransId="{4345F518-9897-411E-A39E-6DECCBCC7E55}" sibTransId="{B3ACC44A-9A5E-4E72-83F1-2B6AD9FB5A77}"/>
    <dgm:cxn modelId="{DCA8B135-D2D0-4AB5-8DFB-618655A00214}" type="presParOf" srcId="{ADEB7AEE-292B-454D-96FD-B77D85266FB4}" destId="{B6168253-FFAF-499C-920A-A13D00EC1D8A}" srcOrd="0" destOrd="0" presId="urn:microsoft.com/office/officeart/2005/8/layout/lProcess3"/>
    <dgm:cxn modelId="{601E3F38-23C9-4D88-AD0F-A66B4ADD7C60}" type="presParOf" srcId="{B6168253-FFAF-499C-920A-A13D00EC1D8A}" destId="{16E2121D-146A-4BF0-8631-ED9BB22E5C13}" srcOrd="0" destOrd="0" presId="urn:microsoft.com/office/officeart/2005/8/layout/lProcess3"/>
    <dgm:cxn modelId="{1319D201-A06B-46BB-A748-C6118C5400D7}" type="presParOf" srcId="{B6168253-FFAF-499C-920A-A13D00EC1D8A}" destId="{4BFDF07A-A8A3-4ED0-9D5E-6B5017D15602}" srcOrd="1" destOrd="0" presId="urn:microsoft.com/office/officeart/2005/8/layout/lProcess3"/>
    <dgm:cxn modelId="{0F5BC0AF-9751-4614-92B2-EAFA49C56EE5}" type="presParOf" srcId="{B6168253-FFAF-499C-920A-A13D00EC1D8A}" destId="{864B024C-DDD0-4B13-A52A-9E78B0234CA4}" srcOrd="2" destOrd="0" presId="urn:microsoft.com/office/officeart/2005/8/layout/lProcess3"/>
    <dgm:cxn modelId="{20B0F13D-066A-4C70-8565-DD99DD105929}" type="presParOf" srcId="{ADEB7AEE-292B-454D-96FD-B77D85266FB4}" destId="{B77242B0-83F6-41B2-89EA-953C6512B4F3}" srcOrd="1" destOrd="0" presId="urn:microsoft.com/office/officeart/2005/8/layout/lProcess3"/>
    <dgm:cxn modelId="{A5EE79E4-6CB1-4AE3-B578-0DF99F6EC883}" type="presParOf" srcId="{ADEB7AEE-292B-454D-96FD-B77D85266FB4}" destId="{04F8C86F-DD23-4BF1-AD1F-51C01CF25F7D}" srcOrd="2" destOrd="0" presId="urn:microsoft.com/office/officeart/2005/8/layout/lProcess3"/>
    <dgm:cxn modelId="{BBA3D31A-A74E-44D8-BEF7-1B87883F8679}" type="presParOf" srcId="{04F8C86F-DD23-4BF1-AD1F-51C01CF25F7D}" destId="{CF8F7E5C-00B6-48B1-8EFE-3A2E1BDCC9D5}" srcOrd="0" destOrd="0" presId="urn:microsoft.com/office/officeart/2005/8/layout/lProcess3"/>
    <dgm:cxn modelId="{68194F71-CFA8-4D43-AB94-05137990A7C0}" type="presParOf" srcId="{04F8C86F-DD23-4BF1-AD1F-51C01CF25F7D}" destId="{AB72B00B-28B4-4C53-9F89-7F621C4E9BF4}" srcOrd="1" destOrd="0" presId="urn:microsoft.com/office/officeart/2005/8/layout/lProcess3"/>
    <dgm:cxn modelId="{B83CA745-61D1-45D1-AFF1-B8DDACA9B47E}" type="presParOf" srcId="{04F8C86F-DD23-4BF1-AD1F-51C01CF25F7D}" destId="{68B0AD07-9D28-40DA-8775-FBB83A9B79A0}" srcOrd="2" destOrd="0" presId="urn:microsoft.com/office/officeart/2005/8/layout/lProcess3"/>
    <dgm:cxn modelId="{C679CC74-E6DD-4091-859A-EBBF487AADAE}" type="presParOf" srcId="{ADEB7AEE-292B-454D-96FD-B77D85266FB4}" destId="{4DBE2317-CC2E-45AC-9A2D-04509868D512}" srcOrd="3" destOrd="0" presId="urn:microsoft.com/office/officeart/2005/8/layout/lProcess3"/>
    <dgm:cxn modelId="{03995C86-D73B-4E33-A535-CB261DFAB288}" type="presParOf" srcId="{ADEB7AEE-292B-454D-96FD-B77D85266FB4}" destId="{BAEB19F8-F64B-4AD4-8890-B00E937FA46D}" srcOrd="4" destOrd="0" presId="urn:microsoft.com/office/officeart/2005/8/layout/lProcess3"/>
    <dgm:cxn modelId="{34A933E7-224D-4891-860B-5CC13FBADBFC}" type="presParOf" srcId="{BAEB19F8-F64B-4AD4-8890-B00E937FA46D}" destId="{98D8CD6F-EEB7-4541-B3B0-977B0BE8B36B}" srcOrd="0" destOrd="0" presId="urn:microsoft.com/office/officeart/2005/8/layout/lProcess3"/>
    <dgm:cxn modelId="{7E6E7D57-E1C4-4810-B802-50E03ECB0702}" type="presParOf" srcId="{BAEB19F8-F64B-4AD4-8890-B00E937FA46D}" destId="{CB336652-1180-45DE-98B2-274F7069634C}" srcOrd="1" destOrd="0" presId="urn:microsoft.com/office/officeart/2005/8/layout/lProcess3"/>
    <dgm:cxn modelId="{3AD9DFC4-BDE9-4086-BBE9-AE8C07EEA09E}" type="presParOf" srcId="{BAEB19F8-F64B-4AD4-8890-B00E937FA46D}" destId="{765A8843-02EB-44AF-AF35-992DB6083C5C}" srcOrd="2" destOrd="0" presId="urn:microsoft.com/office/officeart/2005/8/layout/lProcess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0.02185</cdr:x>
      <cdr:y>0.01214</cdr:y>
    </cdr:from>
    <cdr:to>
      <cdr:x>0.96368</cdr:x>
      <cdr:y>0.1471</cdr:y>
    </cdr:to>
    <cdr:sp macro="" textlink="">
      <cdr:nvSpPr>
        <cdr:cNvPr id="2" name="Прямоугольная выноска 1"/>
        <cdr:cNvSpPr/>
      </cdr:nvSpPr>
      <cdr:spPr>
        <a:xfrm xmlns:a="http://schemas.openxmlformats.org/drawingml/2006/main">
          <a:off x="84506" y="55097"/>
          <a:ext cx="3643338" cy="612630"/>
        </a:xfrm>
        <a:prstGeom xmlns:a="http://schemas.openxmlformats.org/drawingml/2006/main" prst="wedgeRectCallout">
          <a:avLst>
            <a:gd name="adj1" fmla="val -6525"/>
            <a:gd name="adj2" fmla="val 149565"/>
          </a:avLst>
        </a:prstGeom>
        <a:solidFill xmlns:a="http://schemas.openxmlformats.org/drawingml/2006/main">
          <a:schemeClr val="accent1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lvl="0" algn="just"/>
          <a:r>
            <a: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Темп снижения заболеваемости по  области  8,7%</a:t>
          </a:r>
          <a:endParaRPr kumimoji="0" lang="ru-RU" sz="1100" b="0" i="0" u="none" strike="noStrike" kern="0" cap="none" spc="0" normalizeH="0" baseline="0" noProof="0" dirty="0">
            <a:ln>
              <a:noFill/>
            </a:ln>
            <a:solidFill>
              <a:prstClr val="white"/>
            </a:solidFill>
            <a:effectLst/>
            <a:uLnTx/>
            <a:uFillTx/>
            <a:latin typeface="+mn-lt"/>
            <a:ea typeface="+mn-ea"/>
            <a:cs typeface="+mn-cs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0.02205</cdr:x>
      <cdr:y>0.01233</cdr:y>
    </cdr:from>
    <cdr:to>
      <cdr:x>0.93722</cdr:x>
      <cdr:y>0.15063</cdr:y>
    </cdr:to>
    <cdr:sp macro="" textlink="">
      <cdr:nvSpPr>
        <cdr:cNvPr id="2" name="Прямоугольная выноска 1"/>
        <cdr:cNvSpPr/>
      </cdr:nvSpPr>
      <cdr:spPr>
        <a:xfrm xmlns:a="http://schemas.openxmlformats.org/drawingml/2006/main">
          <a:off x="85726" y="54644"/>
          <a:ext cx="3557612" cy="612673"/>
        </a:xfrm>
        <a:prstGeom xmlns:a="http://schemas.openxmlformats.org/drawingml/2006/main" prst="wedgeRectCallout">
          <a:avLst>
            <a:gd name="adj1" fmla="val -6525"/>
            <a:gd name="adj2" fmla="val 149565"/>
          </a:avLst>
        </a:prstGeom>
        <a:solidFill xmlns:a="http://schemas.openxmlformats.org/drawingml/2006/main">
          <a:schemeClr val="accent1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Темп снижения смертности  по  области  на 30,4%</a:t>
          </a:r>
          <a:endParaRPr kumimoji="0" lang="ru-RU" sz="1100" b="0" i="0" u="none" strike="noStrike" kern="0" cap="none" spc="0" normalizeH="0" baseline="0" noProof="0" dirty="0">
            <a:ln>
              <a:noFill/>
            </a:ln>
            <a:solidFill>
              <a:prstClr val="white"/>
            </a:solidFill>
            <a:effectLst/>
            <a:uLnTx/>
            <a:uFillTx/>
            <a:latin typeface="+mn-lt"/>
            <a:ea typeface="+mn-ea"/>
            <a:cs typeface="+mn-cs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0.02185</cdr:x>
      <cdr:y>0.01214</cdr:y>
    </cdr:from>
    <cdr:to>
      <cdr:x>0.90828</cdr:x>
      <cdr:y>0.1471</cdr:y>
    </cdr:to>
    <cdr:sp macro="" textlink="">
      <cdr:nvSpPr>
        <cdr:cNvPr id="2" name="Прямоугольная выноска 1"/>
        <cdr:cNvSpPr/>
      </cdr:nvSpPr>
      <cdr:spPr>
        <a:xfrm xmlns:a="http://schemas.openxmlformats.org/drawingml/2006/main">
          <a:off x="84506" y="55097"/>
          <a:ext cx="3429024" cy="612630"/>
        </a:xfrm>
        <a:prstGeom xmlns:a="http://schemas.openxmlformats.org/drawingml/2006/main" prst="wedgeRectCallout">
          <a:avLst>
            <a:gd name="adj1" fmla="val -6525"/>
            <a:gd name="adj2" fmla="val 149565"/>
          </a:avLst>
        </a:prstGeom>
        <a:solidFill xmlns:a="http://schemas.openxmlformats.org/drawingml/2006/main">
          <a:schemeClr val="accent1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lvl="0" algn="just"/>
          <a:r>
            <a: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Темп снижения заболеваемости по  области  8,7%</a:t>
          </a:r>
          <a:endParaRPr kumimoji="0" lang="ru-RU" sz="1100" b="0" i="0" u="none" strike="noStrike" kern="0" cap="none" spc="0" normalizeH="0" baseline="0" noProof="0" dirty="0">
            <a:ln>
              <a:noFill/>
            </a:ln>
            <a:solidFill>
              <a:prstClr val="white"/>
            </a:solidFill>
            <a:effectLst/>
            <a:uLnTx/>
            <a:uFillTx/>
            <a:latin typeface="+mn-lt"/>
            <a:ea typeface="+mn-ea"/>
            <a:cs typeface="+mn-cs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0.88209</cdr:x>
      <cdr:y>0.14234</cdr:y>
    </cdr:to>
    <cdr:sp macro="" textlink="">
      <cdr:nvSpPr>
        <cdr:cNvPr id="3" name="Прямоугольная выноска 2"/>
        <cdr:cNvSpPr/>
      </cdr:nvSpPr>
      <cdr:spPr>
        <a:xfrm xmlns:a="http://schemas.openxmlformats.org/drawingml/2006/main">
          <a:off x="0" y="0"/>
          <a:ext cx="3429024" cy="612630"/>
        </a:xfrm>
        <a:prstGeom xmlns:a="http://schemas.openxmlformats.org/drawingml/2006/main" prst="wedgeRectCallout">
          <a:avLst>
            <a:gd name="adj1" fmla="val -6525"/>
            <a:gd name="adj2" fmla="val 149565"/>
          </a:avLst>
        </a:prstGeom>
        <a:solidFill xmlns:a="http://schemas.openxmlformats.org/drawingml/2006/main">
          <a:srgbClr val="5B9BD5">
            <a:lumMod val="20000"/>
            <a:lumOff val="80000"/>
          </a:srgbClr>
        </a:solidFill>
        <a:ln xmlns:a="http://schemas.openxmlformats.org/drawingml/2006/main" w="12700" cap="flat" cmpd="sng" algn="ctr">
          <a:solidFill>
            <a:srgbClr val="5B9BD5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lvl="0" algn="just"/>
          <a:r>
            <a: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Темп снижения заболеваемости по  области  29,0%</a:t>
          </a:r>
          <a:endParaRPr kumimoji="0" lang="ru-RU" sz="1100" b="0" i="0" u="none" strike="noStrike" kern="0" cap="none" spc="0" normalizeH="0" baseline="0" noProof="0" dirty="0">
            <a:ln>
              <a:noFill/>
            </a:ln>
            <a:solidFill>
              <a:prstClr val="white"/>
            </a:solidFill>
            <a:effectLst/>
            <a:uLnTx/>
            <a:uFillTx/>
            <a:latin typeface="Calibri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0.02185</cdr:x>
      <cdr:y>0.01214</cdr:y>
    </cdr:from>
    <cdr:to>
      <cdr:x>0.90828</cdr:x>
      <cdr:y>0.1471</cdr:y>
    </cdr:to>
    <cdr:sp macro="" textlink="">
      <cdr:nvSpPr>
        <cdr:cNvPr id="2" name="Прямоугольная выноска 1"/>
        <cdr:cNvSpPr/>
      </cdr:nvSpPr>
      <cdr:spPr>
        <a:xfrm xmlns:a="http://schemas.openxmlformats.org/drawingml/2006/main">
          <a:off x="84506" y="55097"/>
          <a:ext cx="3429024" cy="612630"/>
        </a:xfrm>
        <a:prstGeom xmlns:a="http://schemas.openxmlformats.org/drawingml/2006/main" prst="wedgeRectCallout">
          <a:avLst>
            <a:gd name="adj1" fmla="val -6525"/>
            <a:gd name="adj2" fmla="val 149565"/>
          </a:avLst>
        </a:prstGeom>
        <a:solidFill xmlns:a="http://schemas.openxmlformats.org/drawingml/2006/main">
          <a:schemeClr val="accent1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lvl="0" algn="just">
            <a:defRPr/>
          </a:pPr>
          <a:r>
            <a:rPr lang="ru-RU" sz="1400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Темп снижения смертности  по  области  на 29,4</a:t>
          </a:r>
          <a:r>
            <a:rPr lang="ru-RU" sz="1400" b="1" kern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%,</a:t>
          </a:r>
          <a:endParaRPr lang="ru-RU" dirty="0">
            <a:solidFill>
              <a:prstClr val="white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3944B-753E-46BC-BD5A-4E229824EE9C}" type="datetimeFigureOut">
              <a:rPr lang="ru-RU"/>
              <a:pPr>
                <a:defRPr/>
              </a:pPr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13F1C-F2E5-4137-BBD5-26C65D47DC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0B10C-A383-473F-81A3-C957E89EE3F1}" type="datetimeFigureOut">
              <a:rPr lang="ru-RU"/>
              <a:pPr>
                <a:defRPr/>
              </a:pPr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732CF-A3B6-4D20-8EF2-E46D533402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9B829-B21F-4663-800C-8E26B482CE39}" type="datetimeFigureOut">
              <a:rPr lang="ru-RU"/>
              <a:pPr>
                <a:defRPr/>
              </a:pPr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734C8-09FB-4E89-84D5-890B33A3B5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5684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8860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575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7342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4695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9017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6191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915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E1E44-BF8C-4494-B3B3-EB196EFA195F}" type="datetimeFigureOut">
              <a:rPr lang="ru-RU"/>
              <a:pPr>
                <a:defRPr/>
              </a:pPr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480DA-2EF4-4E57-9A8F-F79B224B8F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073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9714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63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C574E-9E34-4416-BBD9-687D205FA530}" type="datetimeFigureOut">
              <a:rPr lang="ru-RU"/>
              <a:pPr>
                <a:defRPr/>
              </a:pPr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AD313-5816-4B15-A84E-E9B3D098F7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65584-7B4E-4A7B-8A82-29D669FA2356}" type="datetimeFigureOut">
              <a:rPr lang="ru-RU"/>
              <a:pPr>
                <a:defRPr/>
              </a:pPr>
              <a:t>30.04.2019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81F31-725A-4C0C-AB13-F59D19454E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20485-C591-4B22-AF37-01F5DA3E325D}" type="datetimeFigureOut">
              <a:rPr lang="ru-RU"/>
              <a:pPr>
                <a:defRPr/>
              </a:pPr>
              <a:t>30.04.2019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C05A3-DBB7-4012-B6B1-0E614DC9D2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83087-6F19-40A6-A2F1-477BD650CEDE}" type="datetimeFigureOut">
              <a:rPr lang="ru-RU"/>
              <a:pPr>
                <a:defRPr/>
              </a:pPr>
              <a:t>30.04.2019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F1433-A173-4142-8A80-68E3AABC5B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AE6AC-2B8D-4008-83D9-A1D53401329D}" type="datetimeFigureOut">
              <a:rPr lang="ru-RU"/>
              <a:pPr>
                <a:defRPr/>
              </a:pPr>
              <a:t>30.04.2019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819BF-2217-464A-8BDB-896AE419B9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E7259-2877-46FC-95C4-764B18A5C5C9}" type="datetimeFigureOut">
              <a:rPr lang="ru-RU"/>
              <a:pPr>
                <a:defRPr/>
              </a:pPr>
              <a:t>30.04.2019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ABD58-6804-405C-B65F-B83B58613F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3F460-6E4E-4087-81B3-A58A04C97E1B}" type="datetimeFigureOut">
              <a:rPr lang="ru-RU"/>
              <a:pPr>
                <a:defRPr/>
              </a:pPr>
              <a:t>30.04.2019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43AF8-CDF4-41C6-B3F9-3DBFAD511F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1658B6-F94E-4C90-88FA-248177FE288B}" type="datetimeFigureOut">
              <a:rPr lang="ru-RU"/>
              <a:pPr>
                <a:defRPr/>
              </a:pPr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266D207-5E03-438D-8FB0-883C14B4690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30.04.2019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986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1491183" y="2090727"/>
            <a:ext cx="9172135" cy="1950050"/>
          </a:xfrm>
          <a:extLst/>
        </p:spPr>
        <p:txBody>
          <a:bodyPr rtlCol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ln w="3175">
                  <a:solidFill>
                    <a:schemeClr val="tx1">
                      <a:alpha val="6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Отчет о деятельности организации</a:t>
            </a:r>
            <a:br>
              <a:rPr lang="ru-RU" sz="3200" b="1" dirty="0" smtClean="0">
                <a:ln w="3175">
                  <a:solidFill>
                    <a:schemeClr val="tx1">
                      <a:alpha val="6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3175">
                  <a:solidFill>
                    <a:schemeClr val="tx1">
                      <a:alpha val="6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за  2016 – 2018 гг.</a:t>
            </a:r>
            <a:r>
              <a:rPr lang="ru-RU" sz="3200" b="1" dirty="0">
                <a:ln w="3175">
                  <a:solidFill>
                    <a:schemeClr val="tx1">
                      <a:alpha val="6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n w="3175">
                  <a:solidFill>
                    <a:schemeClr val="tx1">
                      <a:alpha val="6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n w="3175">
                <a:solidFill>
                  <a:schemeClr val="tx1">
                    <a:alpha val="6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5629510" y="4953012"/>
            <a:ext cx="6397625" cy="78581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altLang="ru-RU" sz="2000" i="1" dirty="0" smtClean="0"/>
              <a:t> </a:t>
            </a:r>
            <a:r>
              <a:rPr lang="ru-RU" altLang="ru-RU" sz="2000" b="1" i="1" dirty="0" err="1" smtClean="0">
                <a:latin typeface="Times New Roman" pitchFamily="18" charset="0"/>
                <a:cs typeface="Times New Roman" pitchFamily="18" charset="0"/>
              </a:rPr>
              <a:t>К.Титанов</a:t>
            </a: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14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246" y="241899"/>
            <a:ext cx="123031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002972" y="569074"/>
            <a:ext cx="9851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ГКП на ПХВ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«Областной противотуберкулезный диспансер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УЗ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76200"/>
            <a:ext cx="10515600" cy="947057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Эпидемиологические показатели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57213" y="928671"/>
            <a:ext cx="5157787" cy="54428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</a:rPr>
              <a:t>Заболеваемость 2016-2018гг.</a:t>
            </a:r>
            <a:endParaRPr lang="ru-RU" dirty="0">
              <a:latin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70069663"/>
              </p:ext>
            </p:extLst>
          </p:nvPr>
        </p:nvGraphicFramePr>
        <p:xfrm>
          <a:off x="839789" y="1730829"/>
          <a:ext cx="5157787" cy="4539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172203" y="1023258"/>
            <a:ext cx="5183188" cy="566056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Заболеваемость ТБ  детей (0-17 лет)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2016-2018гг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11" name="Объект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716097021"/>
              </p:ext>
            </p:extLst>
          </p:nvPr>
        </p:nvGraphicFramePr>
        <p:xfrm>
          <a:off x="6381753" y="1714488"/>
          <a:ext cx="5183188" cy="443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736031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76200"/>
            <a:ext cx="10515600" cy="947057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Эпидемиологические показатели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18018" y="1023260"/>
            <a:ext cx="5157787" cy="54428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</a:rPr>
              <a:t>Распространенность 2016-2018гг.</a:t>
            </a:r>
            <a:endParaRPr lang="ru-RU" dirty="0">
              <a:latin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70069663"/>
              </p:ext>
            </p:extLst>
          </p:nvPr>
        </p:nvGraphicFramePr>
        <p:xfrm>
          <a:off x="839789" y="1730829"/>
          <a:ext cx="5157787" cy="4539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172203" y="1023258"/>
            <a:ext cx="5183188" cy="566056"/>
          </a:xfrm>
        </p:spPr>
        <p:txBody>
          <a:bodyPr/>
          <a:lstStyle/>
          <a:p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Заболеваемость  МЛУТБ  </a:t>
            </a:r>
            <a:r>
              <a:rPr lang="ru-RU" dirty="0" smtClean="0">
                <a:latin typeface="Times New Roman" pitchFamily="18" charset="0"/>
              </a:rPr>
              <a:t>2016-2018гг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11" name="Объект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716097021"/>
              </p:ext>
            </p:extLst>
          </p:nvPr>
        </p:nvGraphicFramePr>
        <p:xfrm>
          <a:off x="6096001" y="1857364"/>
          <a:ext cx="5183188" cy="430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736031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1036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Эпидемиологическая ситуация по ТБ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1200283" y="716098"/>
            <a:ext cx="28527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ru-RU" alt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Смертность  от ТБ  2016-2018гг.  </a:t>
            </a:r>
            <a:endParaRPr lang="ru-RU" altLang="ru-RU" sz="1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7344139" y="732603"/>
            <a:ext cx="3456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ru-RU" alt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случаев смерти </a:t>
            </a:r>
            <a:endParaRPr lang="ru-RU" altLang="ru-RU" sz="1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7920203" y="3573016"/>
            <a:ext cx="34609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ru-RU" alt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 ГДУ 1Г </a:t>
            </a:r>
            <a:endParaRPr lang="ru-RU" altLang="ru-RU" sz="1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1352346045"/>
              </p:ext>
            </p:extLst>
          </p:nvPr>
        </p:nvGraphicFramePr>
        <p:xfrm>
          <a:off x="6384032" y="1196752"/>
          <a:ext cx="5280587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1121409137"/>
              </p:ext>
            </p:extLst>
          </p:nvPr>
        </p:nvGraphicFramePr>
        <p:xfrm>
          <a:off x="6286501" y="4071942"/>
          <a:ext cx="5280587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Объект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0069663"/>
              </p:ext>
            </p:extLst>
          </p:nvPr>
        </p:nvGraphicFramePr>
        <p:xfrm>
          <a:off x="839789" y="1142984"/>
          <a:ext cx="5157787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619683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11905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ru-RU" sz="3200" b="1" dirty="0" smtClean="0">
                <a:latin typeface="Times New Roman"/>
                <a:ea typeface="Times New Roman"/>
              </a:rPr>
              <a:t/>
            </a:r>
            <a:br>
              <a:rPr lang="ru-RU" sz="3200" b="1" dirty="0" smtClean="0">
                <a:latin typeface="Times New Roman"/>
                <a:ea typeface="Times New Roman"/>
              </a:rPr>
            </a:br>
            <a:r>
              <a:rPr lang="ru-RU" sz="2400" b="1" dirty="0" smtClean="0">
                <a:latin typeface="Times New Roman"/>
                <a:ea typeface="Times New Roman"/>
              </a:rPr>
              <a:t>Эффективность работы </a:t>
            </a:r>
            <a:r>
              <a:rPr lang="ru-RU" sz="2400" b="1" dirty="0">
                <a:latin typeface="Times New Roman"/>
                <a:ea typeface="Times New Roman"/>
              </a:rPr>
              <a:t>больничной </a:t>
            </a:r>
            <a:r>
              <a:rPr lang="ru-RU" sz="2400" b="1" dirty="0" smtClean="0">
                <a:latin typeface="Times New Roman"/>
                <a:ea typeface="Times New Roman"/>
              </a:rPr>
              <a:t>койки</a:t>
            </a:r>
            <a:br>
              <a:rPr lang="ru-RU" sz="2400" b="1" dirty="0" smtClean="0">
                <a:latin typeface="Times New Roman"/>
                <a:ea typeface="Times New Roman"/>
              </a:rPr>
            </a:br>
            <a:r>
              <a:rPr lang="ru-RU" sz="2400" b="1" dirty="0" smtClean="0">
                <a:latin typeface="Times New Roman"/>
                <a:ea typeface="Times New Roman"/>
              </a:rPr>
              <a:t> за  2015-2017гг</a:t>
            </a:r>
            <a:r>
              <a:rPr lang="ru-RU" sz="3200" b="1" dirty="0">
                <a:latin typeface="Times New Roman"/>
                <a:ea typeface="Times New Roman"/>
              </a:rPr>
              <a:t>.</a:t>
            </a:r>
            <a:r>
              <a:rPr lang="ru-RU" sz="3200" dirty="0">
                <a:latin typeface="Times New Roman"/>
                <a:ea typeface="Calibri"/>
              </a:rPr>
              <a:t/>
            </a:r>
            <a:br>
              <a:rPr lang="ru-RU" sz="3200" dirty="0">
                <a:latin typeface="Times New Roman"/>
                <a:ea typeface="Calibri"/>
              </a:rPr>
            </a:b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82461216"/>
              </p:ext>
            </p:extLst>
          </p:nvPr>
        </p:nvGraphicFramePr>
        <p:xfrm>
          <a:off x="783770" y="1306286"/>
          <a:ext cx="10570032" cy="19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418"/>
                <a:gridCol w="440418"/>
                <a:gridCol w="440418"/>
                <a:gridCol w="440418"/>
                <a:gridCol w="440418"/>
                <a:gridCol w="440418"/>
                <a:gridCol w="440418"/>
                <a:gridCol w="440418"/>
                <a:gridCol w="440418"/>
                <a:gridCol w="440418"/>
                <a:gridCol w="440418"/>
                <a:gridCol w="440418"/>
                <a:gridCol w="440418"/>
                <a:gridCol w="440418"/>
                <a:gridCol w="440418"/>
                <a:gridCol w="440418"/>
                <a:gridCol w="440418"/>
                <a:gridCol w="440418"/>
                <a:gridCol w="440418"/>
                <a:gridCol w="440418"/>
                <a:gridCol w="440418"/>
                <a:gridCol w="440418"/>
                <a:gridCol w="440418"/>
                <a:gridCol w="440418"/>
              </a:tblGrid>
              <a:tr h="37084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койки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поступило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больных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выписано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работа койки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(в днях)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вып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койко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–дней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(%)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средняя длительность пребыв. больного (в днях)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больнич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. летальность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оборот койки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2015г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2016г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2017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2015г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2016г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2017г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2015г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2016г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2017г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2015г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2016г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2017г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2015г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2016г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2017г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2015г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2016г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2017г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2015г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2016г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2017г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2015г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2016г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2017г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315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285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285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971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737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936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874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724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246,6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242,8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202,2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77,2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75,8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63,2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81,0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79,2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79,6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2,45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2,51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3,17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2,5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98714" y="3328216"/>
            <a:ext cx="10983686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Эффективность работы </a:t>
            </a:r>
            <a:r>
              <a:rPr lang="ru-RU" sz="2400" b="1" dirty="0">
                <a:latin typeface="Times New Roman"/>
                <a:ea typeface="Times New Roman"/>
              </a:rPr>
              <a:t>больничной койки отделения МЛУ </a:t>
            </a:r>
            <a:r>
              <a:rPr lang="ru-RU" sz="2400" b="1" dirty="0" smtClean="0">
                <a:latin typeface="Times New Roman"/>
                <a:ea typeface="Times New Roman"/>
              </a:rPr>
              <a:t>ТБ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 за  </a:t>
            </a:r>
            <a:r>
              <a:rPr lang="ru-RU" sz="2400" b="1" dirty="0">
                <a:latin typeface="Times New Roman"/>
                <a:ea typeface="Times New Roman"/>
              </a:rPr>
              <a:t>2015-2016гг</a:t>
            </a:r>
            <a:r>
              <a:rPr lang="ru-RU" sz="2400" b="1" dirty="0" smtClean="0">
                <a:latin typeface="Times New Roman"/>
                <a:ea typeface="Times New Roman"/>
              </a:rPr>
              <a:t>.</a:t>
            </a:r>
            <a:endParaRPr lang="ru-RU" sz="2400" dirty="0"/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82461216"/>
              </p:ext>
            </p:extLst>
          </p:nvPr>
        </p:nvGraphicFramePr>
        <p:xfrm>
          <a:off x="903513" y="4332515"/>
          <a:ext cx="10613568" cy="201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232"/>
                <a:gridCol w="442232"/>
                <a:gridCol w="442232"/>
                <a:gridCol w="442232"/>
                <a:gridCol w="442232"/>
                <a:gridCol w="442232"/>
                <a:gridCol w="442232"/>
                <a:gridCol w="442232"/>
                <a:gridCol w="442232"/>
                <a:gridCol w="442232"/>
                <a:gridCol w="442232"/>
                <a:gridCol w="442232"/>
                <a:gridCol w="442232"/>
                <a:gridCol w="442232"/>
                <a:gridCol w="442232"/>
                <a:gridCol w="442232"/>
                <a:gridCol w="442232"/>
                <a:gridCol w="442232"/>
                <a:gridCol w="442232"/>
                <a:gridCol w="442232"/>
                <a:gridCol w="442232"/>
                <a:gridCol w="442232"/>
                <a:gridCol w="442232"/>
                <a:gridCol w="442232"/>
              </a:tblGrid>
              <a:tr h="37084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койки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поступило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больных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выписано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работа койки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(в днях)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вып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койко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–дней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(%)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средняя длительность пребыв. больного (в днях)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больнич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. летальность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оборот койки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2015г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2016г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2017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2015г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2016г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2017г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2015г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2016г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2017г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2015г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2016г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2017г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2015г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2016г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2017г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2015г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2016г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2017г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2015г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2016г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2017г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2015г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2016г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2017г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160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160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160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416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396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360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426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427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392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253,2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231,6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mtClean="0">
                          <a:effectLst/>
                          <a:latin typeface="Times New Roman"/>
                          <a:ea typeface="Calibri"/>
                        </a:rPr>
                        <a:t>206,7</a:t>
                      </a:r>
                      <a:endParaRPr lang="ru-RU" sz="1000" b="1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endParaRPr lang="ru-RU" sz="1000" b="1" dirty="0"/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80,0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72,3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64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95,1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86,8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84,3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3,52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2,34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4,3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2,7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2,7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2,5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88415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1161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ИНДИКАТОРЫ ПРОТИВОТУБЕРКУЛЕЗНЫХ СЛУЖБ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079158"/>
            <a:ext cx="10972800" cy="5047010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Информация о достижении показателей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Государственной программы развития здравоохранения РК «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Денсаулық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на 2016-2019гг.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год 2018 года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72885" y="2777066"/>
          <a:ext cx="10486574" cy="3090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5"/>
                <a:gridCol w="1807834"/>
                <a:gridCol w="1165175"/>
                <a:gridCol w="1165175"/>
                <a:gridCol w="1165175"/>
                <a:gridCol w="1165175"/>
                <a:gridCol w="1165175"/>
                <a:gridCol w="1165175"/>
                <a:gridCol w="1165175"/>
              </a:tblGrid>
              <a:tr h="77258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Индикатор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изм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2016г.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2017г.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258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258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Заболеваемость туберкулезом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100 000 нас.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66,7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63,3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55,8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258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Смертность от туберкулеза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100 000 нас.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2,75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2,55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32817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1161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ИНДИКАТОРЫ ПРОТИВОТУБЕРКУЛЕЗНЫХ СЛУЖБ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079158"/>
            <a:ext cx="10972800" cy="504701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МЕМОРАНДУМА  по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улучшению состояния здоровья населения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области между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Министерством здравоохранения Республики Казахстан и Акиматом Мангистауской области на 2017–2019 годы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04562" y="2231570"/>
          <a:ext cx="10625436" cy="4130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9524"/>
                <a:gridCol w="457200"/>
                <a:gridCol w="2612571"/>
                <a:gridCol w="1197429"/>
                <a:gridCol w="1589314"/>
                <a:gridCol w="1502229"/>
                <a:gridCol w="1317169"/>
              </a:tblGrid>
              <a:tr h="53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Задачи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 и мероприятия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 2017 года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79" marR="528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Исполнение за 12 месяцев 2017 года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79" marR="528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kk-KZ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79" marR="528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Исполнение за 12 месяцев 2018 года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79" marR="528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8419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 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 Обеспечить достижение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евых показателей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Программы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66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Показатель излечиваемости впервые выявленных больных чувствительным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туберкулезом с микобактериями туберкулеза МБТ(+) (%)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менее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91,6%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менее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97,1%</a:t>
                      </a:r>
                    </a:p>
                  </a:txBody>
                  <a:tcPr marL="51597" marR="5159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295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66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Смертность от туберкулеза </a:t>
                      </a:r>
                      <a:r>
                        <a:rPr lang="ru-RU" sz="1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(на 100 000 нас.)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</a:t>
                      </a:r>
                    </a:p>
                  </a:txBody>
                  <a:tcPr marL="51597" marR="5159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4268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 Обеспечить: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Снижения очередности в поликлиниках области;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Доступность и качество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амбулаторно- поликлинической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помощи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66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Удельный вес финансовых средств, выделяемых для социальной поддержки больных туберкулезом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7" marR="5159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4,2%</a:t>
                      </a:r>
                    </a:p>
                  </a:txBody>
                  <a:tcPr marL="51597" marR="5159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32817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854074"/>
          </a:xfrm>
        </p:spPr>
        <p:txBody>
          <a:bodyPr/>
          <a:lstStyle/>
          <a:p>
            <a:pPr lvl="0" algn="ctr"/>
            <a:r>
              <a:rPr lang="ru-RU" dirty="0" smtClean="0"/>
              <a:t>  </a:t>
            </a:r>
            <a:br>
              <a:rPr lang="ru-RU" dirty="0" smtClean="0"/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Перспективный план развития инфраструктуры  противотуберкулезной службы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1153886" y="1415145"/>
          <a:ext cx="9884228" cy="4815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4228"/>
              </a:tblGrid>
              <a:tr h="60599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Изменение организационно-правовой формы Областного противотуберкулезного диспансера п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ереход на ПХВ ОПТД 1 кв.2019 года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059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Централизация  противотуберкулезной службы в одно юридическое лицо в 2019году путем объединения ЖМТБ в ОПТД с оптимизацией 40 коек ЖМТБ, экономия 25 млн.тенге 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059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Перепрофилировать 45 коек отделении  ОПТД в отделения дневного стационара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65712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Улучшение доступа к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</a:t>
                      </a:r>
                      <a:r>
                        <a:rPr lang="kk-KZ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скоренным методам лабораторной диагностики туберкулеза, путем приобретения по линии Глобалного Фонда</a:t>
                      </a:r>
                      <a:r>
                        <a:rPr lang="kk-KZ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kk-KZ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двухмодульных систем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Gene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Xpert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для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организации ПМСП, 2 кв.2019года.</a:t>
                      </a:r>
                      <a:r>
                        <a:rPr lang="kk-KZ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65712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Улучшение качества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оказания противотуберкулезной помощи путем систематического обучения специалистов сети ПМСП (</a:t>
                      </a:r>
                      <a:r>
                        <a:rPr lang="ru-RU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ВОП,терапевты,педиатры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 и ПТО (фтизиатры, </a:t>
                      </a:r>
                      <a:r>
                        <a:rPr lang="ru-RU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фтизиопедиатры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 на постоянной основе 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661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Дальнейшее улучшение эпидемиологических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показателей, снижение заболеваемости к 2021 году  до 48,0 на 100тыс.населения, снижение показателя смертности от ТБ до 2,2 на 100 тыс.населения 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81474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88771" y="2705725"/>
            <a:ext cx="82078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3942408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7087"/>
            <a:ext cx="10972800" cy="59871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СВЕДЕНИЯ  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5" name="Стрелка вправо 24"/>
          <p:cNvSpPr/>
          <p:nvPr/>
        </p:nvSpPr>
        <p:spPr>
          <a:xfrm>
            <a:off x="1142999" y="1262742"/>
            <a:ext cx="2950029" cy="9144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НАИМЕНОВАНИЕ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1197430" y="4920342"/>
            <a:ext cx="3037113" cy="9144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ЮРИДИЧЕСКИЙ АДРЕС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4419600" y="870859"/>
            <a:ext cx="6868886" cy="250371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Государственное коммунальное предприятие на праве хозяйственного ведения «ОБЛАСТНОЙ ПРОТИВОТУБЕРКУЛЕЗНЫЙ ДИСПАНСЕР» Управление здравоохранения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Мангистауской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области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953000" y="3995056"/>
            <a:ext cx="5900057" cy="22751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Мангистауская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область, город Актау</a:t>
            </a:r>
          </a:p>
          <a:p>
            <a:pPr algn="ctr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микрорайон, здание № 10</a:t>
            </a:r>
          </a:p>
          <a:p>
            <a:pPr algn="ctr"/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медгородок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8058" y="2339206"/>
            <a:ext cx="3461940" cy="2549701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="" xmlns:p14="http://schemas.microsoft.com/office/powerpoint/2010/main" val="2839047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6698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СВЕДЕНИЯ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38200" y="1132114"/>
          <a:ext cx="10515600" cy="5044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5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Организационная структура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28457" y="1143000"/>
            <a:ext cx="2220685" cy="4354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Директор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3962401" y="1600200"/>
            <a:ext cx="947057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324600" y="1632857"/>
            <a:ext cx="957943" cy="4354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5285015" y="1888671"/>
            <a:ext cx="566057" cy="108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827315" y="2090057"/>
            <a:ext cx="2993572" cy="5225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по лечебной работе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7500257" y="1948544"/>
            <a:ext cx="4027713" cy="7511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по организационно –методической  работе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26428" y="2220686"/>
            <a:ext cx="1948543" cy="4680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Главный бухгалтер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>
            <a:off x="2133600" y="2895600"/>
            <a:ext cx="4354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5355771" y="2950028"/>
            <a:ext cx="4354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9241972" y="2950029"/>
            <a:ext cx="4354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794657" y="3145971"/>
            <a:ext cx="3037113" cy="4680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Заведующие  отделениями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5400000">
            <a:off x="2111828" y="3864429"/>
            <a:ext cx="4354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772886" y="4125686"/>
            <a:ext cx="3037113" cy="4680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 СПП и ВА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5400000">
            <a:off x="2068285" y="4844143"/>
            <a:ext cx="4354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729344" y="5072743"/>
            <a:ext cx="3037113" cy="4680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 инфекционного контроля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rot="5400000">
            <a:off x="2079170" y="5758544"/>
            <a:ext cx="4354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772886" y="5976257"/>
            <a:ext cx="3037113" cy="4680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Главная медицинская сестра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637313" y="3145972"/>
            <a:ext cx="1948543" cy="4680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Бухгалтерия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680859" y="4038600"/>
            <a:ext cx="1937656" cy="370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Заведущий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АХЧ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rot="5400000">
            <a:off x="5399314" y="3842657"/>
            <a:ext cx="4354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5431971" y="4680856"/>
            <a:ext cx="4354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4680859" y="4942113"/>
            <a:ext cx="1981198" cy="4898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Заведущий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пищеблоком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rot="5400000">
            <a:off x="5453743" y="5682342"/>
            <a:ext cx="4354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4713516" y="5943599"/>
            <a:ext cx="2035628" cy="4898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Заведущий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аптечным складом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532914" y="3167743"/>
            <a:ext cx="4005942" cy="4680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 статистики и отчетности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rot="5400000">
            <a:off x="9252858" y="3886201"/>
            <a:ext cx="4354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7652657" y="4093029"/>
            <a:ext cx="3842656" cy="4680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rot="5400000">
            <a:off x="9285513" y="4833258"/>
            <a:ext cx="4354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7674429" y="5029202"/>
            <a:ext cx="3897084" cy="4680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Юрист, Инспектор по кадрам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 rot="5400000">
            <a:off x="9285513" y="5704115"/>
            <a:ext cx="4354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7717971" y="5932715"/>
            <a:ext cx="3897084" cy="4680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Делопроизводитель, архив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1931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Штатная численность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94657" y="3589111"/>
          <a:ext cx="10515596" cy="2207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914"/>
                <a:gridCol w="1323870"/>
                <a:gridCol w="808892"/>
                <a:gridCol w="808892"/>
                <a:gridCol w="808892"/>
                <a:gridCol w="808892"/>
                <a:gridCol w="808892"/>
                <a:gridCol w="808892"/>
                <a:gridCol w="808892"/>
                <a:gridCol w="808892"/>
                <a:gridCol w="808892"/>
                <a:gridCol w="808892"/>
                <a:gridCol w="808892"/>
              </a:tblGrid>
              <a:tr h="612775">
                <a:tc rowSpan="2">
                  <a:txBody>
                    <a:bodyPr/>
                    <a:lstStyle/>
                    <a:p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фтизиатров</a:t>
                      </a:r>
                      <a:endParaRPr lang="ru-RU" sz="1400" b="1" kern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b="1" kern="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b="1" kern="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т.ч. </a:t>
                      </a:r>
                      <a:r>
                        <a:rPr lang="ru-RU" sz="1400" b="1" kern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фтизиопедиатров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Укомплектованность 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Категорийность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штат.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endParaRPr lang="ru-RU" sz="1400" b="1" kern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занят-х должн-й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ческих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лиц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штат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занят-х должн-й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</a:t>
                      </a:r>
                      <a:endParaRPr lang="ru-RU" sz="1400" b="1" kern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ческих</a:t>
                      </a:r>
                      <a:endParaRPr lang="ru-RU" sz="1400" b="1" kern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лиц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высшая</a:t>
                      </a:r>
                    </a:p>
                  </a:txBody>
                  <a:tcPr marL="68580" marR="68580" marT="0" marB="0"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первая</a:t>
                      </a:r>
                    </a:p>
                  </a:txBody>
                  <a:tcPr marL="68580" marR="68580" marT="0" marB="0"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вторая</a:t>
                      </a:r>
                    </a:p>
                  </a:txBody>
                  <a:tcPr marL="68580" marR="68580" marT="0" marB="0"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b="1" kern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ОПТД</a:t>
                      </a:r>
                      <a:endParaRPr lang="ru-RU" sz="1400" b="1" kern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28,5</a:t>
                      </a:r>
                      <a:endParaRPr lang="ru-RU" sz="1400" b="1" kern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20,75</a:t>
                      </a:r>
                      <a:endParaRPr lang="ru-RU" sz="1400" b="1" kern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400" b="1" kern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3,0</a:t>
                      </a:r>
                      <a:endParaRPr lang="ru-RU" sz="1400" b="1" kern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2,25</a:t>
                      </a:r>
                      <a:endParaRPr lang="ru-RU" sz="1400" b="1" kern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1" kern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71,5</a:t>
                      </a:r>
                      <a:endParaRPr lang="ru-RU" sz="1400" b="1" kern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b="1" kern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1" kern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1" kern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30,8</a:t>
                      </a:r>
                      <a:endParaRPr lang="ru-RU" sz="1400" b="1" ker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Область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77,0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66,75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19,25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86,7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62006" y="1176866"/>
          <a:ext cx="10624450" cy="1924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445"/>
                <a:gridCol w="1062445"/>
                <a:gridCol w="1062445"/>
                <a:gridCol w="1062445"/>
                <a:gridCol w="1062445"/>
                <a:gridCol w="1062445"/>
                <a:gridCol w="1062445"/>
                <a:gridCol w="1062445"/>
                <a:gridCol w="1062445"/>
                <a:gridCol w="1062445"/>
              </a:tblGrid>
              <a:tr h="27600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6008">
                <a:tc rowSpan="2"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Штат.ед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 занято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врачей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мед.персонал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Младший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мед.персонал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600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Штат.ед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 занято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Штат.ед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 занято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Штат.ед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 занято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Штат.ед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 занято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180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276,0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232,25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47,75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35,5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84,5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74,5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78,75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76,0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52,25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79714" y="3244334"/>
            <a:ext cx="10286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Анализ врачебного кадрового состава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4960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Анализ финансово – хозяйственной деятельности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38200" y="1360715"/>
          <a:ext cx="10515600" cy="4855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143"/>
                <a:gridCol w="3553097"/>
                <a:gridCol w="2103120"/>
                <a:gridCol w="2103120"/>
                <a:gridCol w="2103120"/>
              </a:tblGrid>
              <a:tr h="4855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2016г.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2017г.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55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- 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782068,7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720269,8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1121314,0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5503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т.ч.   РБ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249731,0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676673,9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1076760,5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5503"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МБ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506459,0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5503"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Платные услуги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25878,7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43592,9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11553,5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55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- всего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78043,3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721503,2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1129326,6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5503"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т.ч. амортизация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55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Убыток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459,2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1233,4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8012,6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55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Кредиторская задолженность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15335,9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33471,6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29685,4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55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Дебиторская задолженность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3509,8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3803,6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3509,8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4960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Анализ финансово – хозяйственной деятельности, структура расходов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38200" y="1360715"/>
          <a:ext cx="10515600" cy="4193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143"/>
                <a:gridCol w="3553097"/>
                <a:gridCol w="2103120"/>
                <a:gridCol w="2103120"/>
                <a:gridCol w="2103120"/>
              </a:tblGrid>
              <a:tr h="4855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2016г.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2017г.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5503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 - 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782068,7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720269,8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1121314,0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5503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т.ч.  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55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ФЗП с налоговыми отчислениями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363006,3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336713,7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320868,0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55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лек.средств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ИМН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268514,3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182515,9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125507,8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55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 на питание пациентов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40920,4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74163,08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32857,5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55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Коммунальные услуги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25500,0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25500,0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30000,0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55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услуги и расходы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84586,9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102610,08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604068,1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3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Стратегические направления развития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38200" y="903514"/>
          <a:ext cx="10515600" cy="5273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3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Стратегические направления развития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38200" y="903514"/>
          <a:ext cx="10515600" cy="5273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8015</TotalTime>
  <Words>1184</Words>
  <Application>Microsoft Office PowerPoint</Application>
  <PresentationFormat>Произвольный</PresentationFormat>
  <Paragraphs>461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9_Тема Office</vt:lpstr>
      <vt:lpstr>Отчет о деятельности организации за  2016 – 2018 гг. </vt:lpstr>
      <vt:lpstr>  ОБЩИЕ СВЕДЕНИЯ    </vt:lpstr>
      <vt:lpstr> ОБЩИЕ СВЕДЕНИЯ    </vt:lpstr>
      <vt:lpstr>Организационная структура</vt:lpstr>
      <vt:lpstr>Штатная численность</vt:lpstr>
      <vt:lpstr>Анализ финансово – хозяйственной деятельности</vt:lpstr>
      <vt:lpstr>Анализ финансово – хозяйственной деятельности, структура расходов</vt:lpstr>
      <vt:lpstr>Стратегические направления развития</vt:lpstr>
      <vt:lpstr>Стратегические направления развития</vt:lpstr>
      <vt:lpstr>Эпидемиологические показатели</vt:lpstr>
      <vt:lpstr>Эпидемиологические показатели</vt:lpstr>
      <vt:lpstr>Слайд 12</vt:lpstr>
      <vt:lpstr> Эффективность работы больничной койки  за  2015-2017гг. </vt:lpstr>
      <vt:lpstr>ИНДИКАТОРЫ ПРОТИВОТУБЕРКУЛЕЗНЫХ СЛУЖБ</vt:lpstr>
      <vt:lpstr>ИНДИКАТОРЫ ПРОТИВОТУБЕРКУЛЕЗНЫХ СЛУЖБ</vt:lpstr>
      <vt:lpstr>   Перспективный план развития инфраструктуры  противотуберкулезной службы 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Панагуль</dc:creator>
  <cp:lastModifiedBy>Admin</cp:lastModifiedBy>
  <cp:revision>452</cp:revision>
  <cp:lastPrinted>2016-09-23T07:39:44Z</cp:lastPrinted>
  <dcterms:created xsi:type="dcterms:W3CDTF">2016-04-11T06:22:44Z</dcterms:created>
  <dcterms:modified xsi:type="dcterms:W3CDTF">2019-04-30T07:33:14Z</dcterms:modified>
</cp:coreProperties>
</file>